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0"/>
  </p:notesMasterIdLst>
  <p:sldIdLst>
    <p:sldId id="256" r:id="rId2"/>
    <p:sldId id="258" r:id="rId3"/>
    <p:sldId id="261" r:id="rId4"/>
    <p:sldId id="262" r:id="rId5"/>
    <p:sldId id="302" r:id="rId6"/>
    <p:sldId id="263" r:id="rId7"/>
    <p:sldId id="264" r:id="rId8"/>
    <p:sldId id="265" r:id="rId9"/>
    <p:sldId id="266" r:id="rId10"/>
    <p:sldId id="267" r:id="rId11"/>
    <p:sldId id="303" r:id="rId12"/>
    <p:sldId id="304" r:id="rId13"/>
    <p:sldId id="269" r:id="rId14"/>
    <p:sldId id="306" r:id="rId15"/>
    <p:sldId id="271" r:id="rId16"/>
    <p:sldId id="307" r:id="rId17"/>
    <p:sldId id="273" r:id="rId18"/>
    <p:sldId id="274" r:id="rId19"/>
    <p:sldId id="308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309" r:id="rId30"/>
    <p:sldId id="292" r:id="rId31"/>
    <p:sldId id="310" r:id="rId32"/>
    <p:sldId id="294" r:id="rId33"/>
    <p:sldId id="311" r:id="rId34"/>
    <p:sldId id="297" r:id="rId35"/>
    <p:sldId id="312" r:id="rId36"/>
    <p:sldId id="313" r:id="rId37"/>
    <p:sldId id="314" r:id="rId38"/>
    <p:sldId id="300" r:id="rId3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1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60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F86E2-AAC8-4A28-883A-54AED05AB9B9}" type="datetimeFigureOut">
              <a:rPr lang="pl-PL" smtClean="0"/>
              <a:t>2020-06-17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D2DA0-55F1-4A2A-9EF1-5F0DEC928C1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5055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52C92D-255F-473A-A295-4D014ED460D3}" type="slidenum">
              <a:rPr lang="pl-PL" altLang="pl-PL" smtClean="0"/>
              <a:pPr>
                <a:defRPr/>
              </a:pPr>
              <a:t>2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421730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877033"/>
            <a:ext cx="1299300" cy="5772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1" y="-9451"/>
            <a:ext cx="8661398" cy="6867451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2" y="1454351"/>
            <a:ext cx="8847502" cy="3949300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7" y="5704465"/>
            <a:ext cx="5480829" cy="577328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454333"/>
            <a:ext cx="5367900" cy="39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8703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 noChangeAspect="1" noEditPoints="1"/>
          </p:cNvSpPr>
          <p:nvPr/>
        </p:nvSpPr>
        <p:spPr bwMode="auto">
          <a:xfrm>
            <a:off x="5489575" y="0"/>
            <a:ext cx="3394075" cy="6858000"/>
          </a:xfrm>
          <a:custGeom>
            <a:avLst/>
            <a:gdLst>
              <a:gd name="T0" fmla="*/ 2147483646 w 2409"/>
              <a:gd name="T1" fmla="*/ 2147483646 h 4865"/>
              <a:gd name="T2" fmla="*/ 2147483646 w 2409"/>
              <a:gd name="T3" fmla="*/ 2147483646 h 4865"/>
              <a:gd name="T4" fmla="*/ 2147483646 w 2409"/>
              <a:gd name="T5" fmla="*/ 2147483646 h 4865"/>
              <a:gd name="T6" fmla="*/ 2147483646 w 2409"/>
              <a:gd name="T7" fmla="*/ 2147483646 h 4865"/>
              <a:gd name="T8" fmla="*/ 2147483646 w 2409"/>
              <a:gd name="T9" fmla="*/ 2147483646 h 4865"/>
              <a:gd name="T10" fmla="*/ 2147483646 w 2409"/>
              <a:gd name="T11" fmla="*/ 2147483646 h 4865"/>
              <a:gd name="T12" fmla="*/ 2147483646 w 2409"/>
              <a:gd name="T13" fmla="*/ 2147483646 h 4865"/>
              <a:gd name="T14" fmla="*/ 2147483646 w 2409"/>
              <a:gd name="T15" fmla="*/ 2147483646 h 4865"/>
              <a:gd name="T16" fmla="*/ 2147483646 w 2409"/>
              <a:gd name="T17" fmla="*/ 2147483646 h 4865"/>
              <a:gd name="T18" fmla="*/ 2147483646 w 2409"/>
              <a:gd name="T19" fmla="*/ 2147483646 h 4865"/>
              <a:gd name="T20" fmla="*/ 2147483646 w 2409"/>
              <a:gd name="T21" fmla="*/ 2147483646 h 4865"/>
              <a:gd name="T22" fmla="*/ 2147483646 w 2409"/>
              <a:gd name="T23" fmla="*/ 2147483646 h 4865"/>
              <a:gd name="T24" fmla="*/ 2147483646 w 2409"/>
              <a:gd name="T25" fmla="*/ 2147483646 h 4865"/>
              <a:gd name="T26" fmla="*/ 2147483646 w 2409"/>
              <a:gd name="T27" fmla="*/ 2147483646 h 4865"/>
              <a:gd name="T28" fmla="*/ 2147483646 w 2409"/>
              <a:gd name="T29" fmla="*/ 2147483646 h 4865"/>
              <a:gd name="T30" fmla="*/ 2147483646 w 2409"/>
              <a:gd name="T31" fmla="*/ 2147483646 h 4865"/>
              <a:gd name="T32" fmla="*/ 2147483646 w 2409"/>
              <a:gd name="T33" fmla="*/ 2147483646 h 4865"/>
              <a:gd name="T34" fmla="*/ 2147483646 w 2409"/>
              <a:gd name="T35" fmla="*/ 2147483646 h 4865"/>
              <a:gd name="T36" fmla="*/ 2147483646 w 2409"/>
              <a:gd name="T37" fmla="*/ 2147483646 h 4865"/>
              <a:gd name="T38" fmla="*/ 2147483646 w 2409"/>
              <a:gd name="T39" fmla="*/ 2147483646 h 4865"/>
              <a:gd name="T40" fmla="*/ 2147483646 w 2409"/>
              <a:gd name="T41" fmla="*/ 2147483646 h 4865"/>
              <a:gd name="T42" fmla="*/ 2147483646 w 2409"/>
              <a:gd name="T43" fmla="*/ 2147483646 h 4865"/>
              <a:gd name="T44" fmla="*/ 2147483646 w 2409"/>
              <a:gd name="T45" fmla="*/ 2147483646 h 4865"/>
              <a:gd name="T46" fmla="*/ 2147483646 w 2409"/>
              <a:gd name="T47" fmla="*/ 2147483646 h 4865"/>
              <a:gd name="T48" fmla="*/ 2147483646 w 2409"/>
              <a:gd name="T49" fmla="*/ 2147483646 h 4865"/>
              <a:gd name="T50" fmla="*/ 2147483646 w 2409"/>
              <a:gd name="T51" fmla="*/ 2147483646 h 4865"/>
              <a:gd name="T52" fmla="*/ 2147483646 w 2409"/>
              <a:gd name="T53" fmla="*/ 2147483646 h 4865"/>
              <a:gd name="T54" fmla="*/ 2147483646 w 2409"/>
              <a:gd name="T55" fmla="*/ 2147483646 h 4865"/>
              <a:gd name="T56" fmla="*/ 2147483646 w 2409"/>
              <a:gd name="T57" fmla="*/ 2147483646 h 4865"/>
              <a:gd name="T58" fmla="*/ 2147483646 w 2409"/>
              <a:gd name="T59" fmla="*/ 2147483646 h 4865"/>
              <a:gd name="T60" fmla="*/ 2147483646 w 2409"/>
              <a:gd name="T61" fmla="*/ 2147483646 h 4865"/>
              <a:gd name="T62" fmla="*/ 2147483646 w 2409"/>
              <a:gd name="T63" fmla="*/ 2147483646 h 4865"/>
              <a:gd name="T64" fmla="*/ 2147483646 w 2409"/>
              <a:gd name="T65" fmla="*/ 2147483646 h 4865"/>
              <a:gd name="T66" fmla="*/ 2147483646 w 2409"/>
              <a:gd name="T67" fmla="*/ 2147483646 h 4865"/>
              <a:gd name="T68" fmla="*/ 2147483646 w 2409"/>
              <a:gd name="T69" fmla="*/ 2147483646 h 4865"/>
              <a:gd name="T70" fmla="*/ 2147483646 w 2409"/>
              <a:gd name="T71" fmla="*/ 2147483646 h 4865"/>
              <a:gd name="T72" fmla="*/ 2147483646 w 2409"/>
              <a:gd name="T73" fmla="*/ 2147483646 h 4865"/>
              <a:gd name="T74" fmla="*/ 2147483646 w 2409"/>
              <a:gd name="T75" fmla="*/ 2147483646 h 4865"/>
              <a:gd name="T76" fmla="*/ 2147483646 w 2409"/>
              <a:gd name="T77" fmla="*/ 2147483646 h 4865"/>
              <a:gd name="T78" fmla="*/ 2147483646 w 2409"/>
              <a:gd name="T79" fmla="*/ 2147483646 h 4865"/>
              <a:gd name="T80" fmla="*/ 2147483646 w 2409"/>
              <a:gd name="T81" fmla="*/ 2147483646 h 4865"/>
              <a:gd name="T82" fmla="*/ 2147483646 w 2409"/>
              <a:gd name="T83" fmla="*/ 2147483646 h 4865"/>
              <a:gd name="T84" fmla="*/ 2147483646 w 2409"/>
              <a:gd name="T85" fmla="*/ 2147483646 h 4865"/>
              <a:gd name="T86" fmla="*/ 2147483646 w 2409"/>
              <a:gd name="T87" fmla="*/ 2147483646 h 4865"/>
              <a:gd name="T88" fmla="*/ 2147483646 w 2409"/>
              <a:gd name="T89" fmla="*/ 2147483646 h 4865"/>
              <a:gd name="T90" fmla="*/ 2147483646 w 2409"/>
              <a:gd name="T91" fmla="*/ 2147483646 h 4865"/>
              <a:gd name="T92" fmla="*/ 2147483646 w 2409"/>
              <a:gd name="T93" fmla="*/ 2147483646 h 4865"/>
              <a:gd name="T94" fmla="*/ 2147483646 w 2409"/>
              <a:gd name="T95" fmla="*/ 2147483646 h 4865"/>
              <a:gd name="T96" fmla="*/ 2147483646 w 2409"/>
              <a:gd name="T97" fmla="*/ 2147483646 h 4865"/>
              <a:gd name="T98" fmla="*/ 2147483646 w 2409"/>
              <a:gd name="T99" fmla="*/ 2147483646 h 4865"/>
              <a:gd name="T100" fmla="*/ 2147483646 w 2409"/>
              <a:gd name="T101" fmla="*/ 2147483646 h 4865"/>
              <a:gd name="T102" fmla="*/ 2147483646 w 2409"/>
              <a:gd name="T103" fmla="*/ 2147483646 h 4865"/>
              <a:gd name="T104" fmla="*/ 2147483646 w 2409"/>
              <a:gd name="T105" fmla="*/ 2147483646 h 4865"/>
              <a:gd name="T106" fmla="*/ 2147483646 w 2409"/>
              <a:gd name="T107" fmla="*/ 2147483646 h 4865"/>
              <a:gd name="T108" fmla="*/ 2147483646 w 2409"/>
              <a:gd name="T109" fmla="*/ 2147483646 h 4865"/>
              <a:gd name="T110" fmla="*/ 2147483646 w 2409"/>
              <a:gd name="T111" fmla="*/ 2147483646 h 4865"/>
              <a:gd name="T112" fmla="*/ 2147483646 w 2409"/>
              <a:gd name="T113" fmla="*/ 2147483646 h 4865"/>
              <a:gd name="T114" fmla="*/ 2147483646 w 2409"/>
              <a:gd name="T115" fmla="*/ 2147483646 h 4865"/>
              <a:gd name="T116" fmla="*/ 2147483646 w 2409"/>
              <a:gd name="T117" fmla="*/ 2147483646 h 4865"/>
              <a:gd name="T118" fmla="*/ 2147483646 w 2409"/>
              <a:gd name="T119" fmla="*/ 2147483646 h 4865"/>
              <a:gd name="T120" fmla="*/ 2147483646 w 2409"/>
              <a:gd name="T121" fmla="*/ 2147483646 h 486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l-PL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eaLnBrk="0" hangingPunct="0">
              <a:defRPr>
                <a:solidFill>
                  <a:srgbClr val="48231E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0" hangingPunct="0">
              <a:defRPr>
                <a:solidFill>
                  <a:srgbClr val="48231E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eaLnBrk="0" hangingPunct="0">
              <a:defRPr>
                <a:solidFill>
                  <a:srgbClr val="48231E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CBC82E-19AB-4354-BB8F-5C7A79A4F21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077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lko tytu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ójkąt prostokątny 12"/>
          <p:cNvSpPr/>
          <p:nvPr/>
        </p:nvSpPr>
        <p:spPr>
          <a:xfrm rot="10800000">
            <a:off x="1042988" y="-11113"/>
            <a:ext cx="8105775" cy="6869113"/>
          </a:xfrm>
          <a:custGeom>
            <a:avLst/>
            <a:gdLst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8100392 w 8100392"/>
              <a:gd name="connsiteY2" fmla="*/ 7256580 h 7256580"/>
              <a:gd name="connsiteX3" fmla="*/ 0 w 8100392"/>
              <a:gd name="connsiteY3" fmla="*/ 7256580 h 7256580"/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414867 w 8100392"/>
              <a:gd name="connsiteY2" fmla="*/ 387423 h 7256580"/>
              <a:gd name="connsiteX3" fmla="*/ 8100392 w 8100392"/>
              <a:gd name="connsiteY3" fmla="*/ 7256580 h 7256580"/>
              <a:gd name="connsiteX4" fmla="*/ 0 w 8100392"/>
              <a:gd name="connsiteY4" fmla="*/ 7256580 h 7256580"/>
              <a:gd name="connsiteX0" fmla="*/ 0 w 8100392"/>
              <a:gd name="connsiteY0" fmla="*/ 6869157 h 6869157"/>
              <a:gd name="connsiteX1" fmla="*/ 2381 w 8100392"/>
              <a:gd name="connsiteY1" fmla="*/ 721 h 6869157"/>
              <a:gd name="connsiteX2" fmla="*/ 414867 w 8100392"/>
              <a:gd name="connsiteY2" fmla="*/ 0 h 6869157"/>
              <a:gd name="connsiteX3" fmla="*/ 8100392 w 8100392"/>
              <a:gd name="connsiteY3" fmla="*/ 6869157 h 6869157"/>
              <a:gd name="connsiteX4" fmla="*/ 0 w 8100392"/>
              <a:gd name="connsiteY4" fmla="*/ 6869157 h 6869157"/>
              <a:gd name="connsiteX0" fmla="*/ 4831 w 8105223"/>
              <a:gd name="connsiteY0" fmla="*/ 6869157 h 6869157"/>
              <a:gd name="connsiteX1" fmla="*/ 68 w 8105223"/>
              <a:gd name="connsiteY1" fmla="*/ 721 h 6869157"/>
              <a:gd name="connsiteX2" fmla="*/ 419698 w 8105223"/>
              <a:gd name="connsiteY2" fmla="*/ 0 h 6869157"/>
              <a:gd name="connsiteX3" fmla="*/ 8105223 w 8105223"/>
              <a:gd name="connsiteY3" fmla="*/ 6869157 h 6869157"/>
              <a:gd name="connsiteX4" fmla="*/ 4831 w 8105223"/>
              <a:gd name="connsiteY4" fmla="*/ 6869157 h 686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05223" h="6869157">
                <a:moveTo>
                  <a:pt x="4831" y="6869157"/>
                </a:moveTo>
                <a:cubicBezTo>
                  <a:pt x="5625" y="4579678"/>
                  <a:pt x="-726" y="2290200"/>
                  <a:pt x="68" y="721"/>
                </a:cubicBezTo>
                <a:lnTo>
                  <a:pt x="419698" y="0"/>
                </a:lnTo>
                <a:lnTo>
                  <a:pt x="8105223" y="6869157"/>
                </a:lnTo>
                <a:lnTo>
                  <a:pt x="4831" y="6869157"/>
                </a:lnTo>
                <a:close/>
              </a:path>
            </a:pathLst>
          </a:custGeom>
          <a:solidFill>
            <a:srgbClr val="9D0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rgbClr val="58595B"/>
              </a:solidFill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588" y="3162300"/>
            <a:ext cx="1266825" cy="533400"/>
          </a:xfrm>
          <a:prstGeom prst="rect">
            <a:avLst/>
          </a:prstGeom>
          <a:solidFill>
            <a:schemeClr val="bg2"/>
          </a:solidFill>
          <a:ln w="203200" cap="sq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1" name="Symbol zastępczy tekstu 10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8763" cy="6858000"/>
          </a:xfrm>
        </p:spPr>
        <p:txBody>
          <a:bodyPr lIns="540000" tIns="540000" rIns="540000" bIns="540000" anchor="ctr">
            <a:norm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rgbClr val="9D032A"/>
                </a:solidFill>
                <a:latin typeface="Neo Sans Pro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00" baseline="0">
                <a:solidFill>
                  <a:srgbClr val="9D032A"/>
                </a:solidFill>
                <a:latin typeface="Neo Sans Pro" pitchFamily="34" charset="0"/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</p:spTree>
    <p:extLst>
      <p:ext uri="{BB962C8B-B14F-4D97-AF65-F5344CB8AC3E}">
        <p14:creationId xmlns:p14="http://schemas.microsoft.com/office/powerpoint/2010/main" val="4094903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46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91634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3514025"/>
            <a:ext cx="889200" cy="3952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1" y="-9451"/>
            <a:ext cx="8661398" cy="6867451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1" y="3899768"/>
            <a:ext cx="6589087" cy="2703024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3828197"/>
            <a:ext cx="40944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5300599"/>
            <a:ext cx="4094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1pPr>
            <a:lvl2pPr lvl="1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2pPr>
            <a:lvl3pPr lvl="2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3pPr>
            <a:lvl4pPr lvl="3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4pPr>
            <a:lvl5pPr lvl="4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5pPr>
            <a:lvl6pPr lvl="5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6pPr>
            <a:lvl7pPr lvl="6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7pPr>
            <a:lvl8pPr lvl="7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8pPr>
            <a:lvl9pPr lvl="8" rtl="0">
              <a:spcBef>
                <a:spcPts val="1333"/>
              </a:spcBef>
              <a:spcAft>
                <a:spcPts val="1333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261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55"/>
            <a:ext cx="7072430" cy="1769753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492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507987">
              <a:spcBef>
                <a:spcPts val="800"/>
              </a:spcBef>
              <a:spcAft>
                <a:spcPts val="0"/>
              </a:spcAft>
              <a:buSzPts val="2400"/>
              <a:buChar char="▰"/>
              <a:defRPr/>
            </a:lvl1pPr>
            <a:lvl2pPr marL="1219170" lvl="1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2pPr>
            <a:lvl3pPr marL="1828754" lvl="2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3pPr>
            <a:lvl4pPr marL="2438339" lvl="3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4pPr>
            <a:lvl5pPr marL="3047924" lvl="4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5pPr>
            <a:lvl6pPr marL="3657509" lvl="5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6pPr>
            <a:lvl7pPr marL="4267093" lvl="6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7pPr>
            <a:lvl8pPr marL="4876678" lvl="7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8pPr>
            <a:lvl9pPr marL="5486263" lvl="8" indent="-507987">
              <a:spcBef>
                <a:spcPts val="1333"/>
              </a:spcBef>
              <a:spcAft>
                <a:spcPts val="1333"/>
              </a:spcAft>
              <a:buSzPts val="2400"/>
              <a:buChar char="▻"/>
              <a:defRPr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228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55"/>
            <a:ext cx="7072430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732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55"/>
            <a:ext cx="7072430" cy="1769753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097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9"/>
          <p:cNvGrpSpPr/>
          <p:nvPr/>
        </p:nvGrpSpPr>
        <p:grpSpPr>
          <a:xfrm>
            <a:off x="2466139" y="5963633"/>
            <a:ext cx="6686825" cy="894393"/>
            <a:chOff x="5589288" y="4472723"/>
            <a:chExt cx="6686825" cy="670795"/>
          </a:xfrm>
        </p:grpSpPr>
        <p:sp>
          <p:nvSpPr>
            <p:cNvPr id="145" name="Google Shape;145;p9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46" name="Google Shape;146;p9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149" name="Google Shape;149;p9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682800" y="6182000"/>
            <a:ext cx="6004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  <p:grpSp>
        <p:nvGrpSpPr>
          <p:cNvPr id="154" name="Google Shape;154;p9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55" name="Google Shape;155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56" name="Google Shape;156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7" name="Google Shape;157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159" name="Google Shape;159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0" name="Google Shape;160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61" name="Google Shape;161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331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A477A3-7D18-4CB2-AE43-124F8C29A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BABF928-6DA0-4E44-98E1-44A8DA543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4A0ED4-D5E0-4B03-A202-E57905300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C95BF1-D131-4031-B3CE-F05568D1F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99C5401-012C-4781-B11D-B40F4C28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359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58679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94769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361804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9" r:id="rId6"/>
    <p:sldLayoutId id="2147483671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80" r:id="rId1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6">
            <a:extLst>
              <a:ext uri="{FF2B5EF4-FFF2-40B4-BE49-F238E27FC236}">
                <a16:creationId xmlns:a16="http://schemas.microsoft.com/office/drawing/2014/main" id="{2B77508D-75F6-45A9-B57E-F06133D62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93" y="354350"/>
            <a:ext cx="5971999" cy="1046400"/>
          </a:xfrm>
        </p:spPr>
        <p:txBody>
          <a:bodyPr/>
          <a:lstStyle/>
          <a:p>
            <a:r>
              <a:rPr lang="pl-PL" sz="4000" b="1" dirty="0"/>
              <a:t>WYBORY</a:t>
            </a:r>
          </a:p>
          <a:p>
            <a:r>
              <a:rPr lang="pl-PL" sz="4000" b="1" dirty="0"/>
              <a:t>PREZYDENTA</a:t>
            </a:r>
          </a:p>
          <a:p>
            <a:r>
              <a:rPr lang="pl-PL" sz="4000" b="1" dirty="0"/>
              <a:t>RZECZYPOSPOLITEJ</a:t>
            </a:r>
          </a:p>
          <a:p>
            <a:r>
              <a:rPr lang="pl-PL" sz="4000" b="1" dirty="0"/>
              <a:t>POLSKIEJ</a:t>
            </a:r>
          </a:p>
          <a:p>
            <a:r>
              <a:rPr lang="pl-PL" sz="2400" b="1" dirty="0"/>
              <a:t>28 czerwca 2020 r.</a:t>
            </a:r>
          </a:p>
        </p:txBody>
      </p:sp>
      <p:sp>
        <p:nvSpPr>
          <p:cNvPr id="8" name="pole tekstowe 3">
            <a:extLst>
              <a:ext uri="{FF2B5EF4-FFF2-40B4-BE49-F238E27FC236}">
                <a16:creationId xmlns:a16="http://schemas.microsoft.com/office/drawing/2014/main" id="{D4571F29-BF39-4C1F-8F81-69BEC4AC0C43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60528" y="3954792"/>
            <a:ext cx="4094163" cy="1908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Szkolenie członków obwodowych komisji wyborczych cz. II</a:t>
            </a:r>
          </a:p>
        </p:txBody>
      </p:sp>
      <p:sp>
        <p:nvSpPr>
          <p:cNvPr id="9" name="Prostokąt 2">
            <a:extLst>
              <a:ext uri="{FF2B5EF4-FFF2-40B4-BE49-F238E27FC236}">
                <a16:creationId xmlns:a16="http://schemas.microsoft.com/office/drawing/2014/main" id="{F8718744-E86E-432F-8F89-1A7525A03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3" y="5764215"/>
            <a:ext cx="6481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Opracowanie: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5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Krajowe Biuro Wyborcze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Delegatura w Elblągu</a:t>
            </a:r>
          </a:p>
        </p:txBody>
      </p:sp>
      <p:sp>
        <p:nvSpPr>
          <p:cNvPr id="10" name="Symbol zastępczy numeru slajdu 9">
            <a:extLst>
              <a:ext uri="{FF2B5EF4-FFF2-40B4-BE49-F238E27FC236}">
                <a16:creationId xmlns:a16="http://schemas.microsoft.com/office/drawing/2014/main" id="{5B06110D-2D63-4BCB-BE9A-0373F94B59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3776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Prostokąt 18"/>
          <p:cNvSpPr>
            <a:spLocks noChangeArrowheads="1"/>
          </p:cNvSpPr>
          <p:nvPr/>
        </p:nvSpPr>
        <p:spPr bwMode="auto">
          <a:xfrm>
            <a:off x="887412" y="645706"/>
            <a:ext cx="75247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u="sng" dirty="0">
                <a:solidFill>
                  <a:srgbClr val="C00000"/>
                </a:solidFill>
                <a:latin typeface="Arial" panose="020B0604020202020204" pitchFamily="34" charset="0"/>
              </a:rPr>
              <a:t>CZYNNOŚCI PO OTWORZENIU URNY WYBORCZEJ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4294967295"/>
          </p:nvPr>
        </p:nvSpPr>
        <p:spPr>
          <a:xfrm>
            <a:off x="400593" y="5329421"/>
            <a:ext cx="8499567" cy="11845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>
              <a:solidFill>
                <a:srgbClr val="FF660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800" b="1" dirty="0">
                <a:solidFill>
                  <a:srgbClr val="FF6600"/>
                </a:solidFill>
              </a:rPr>
              <a:t>Bardzo ważne !!!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wszystkie czynności komisja wykonuje jak to tylko możliwe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 </a:t>
            </a:r>
            <a:r>
              <a:rPr 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w pełnym składzie</a:t>
            </a:r>
            <a:r>
              <a:rPr lang="pl-PL" sz="1800" dirty="0">
                <a:latin typeface="Franklin Gothic Book" panose="020B0503020102020204" pitchFamily="34" charset="0"/>
              </a:rPr>
              <a:t>, pod żadnym pozorem w tzw. podzespołach.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kwalifikacji głosów dokonujemy </a:t>
            </a:r>
            <a:r>
              <a:rPr 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„na oczach” </a:t>
            </a:r>
            <a:r>
              <a:rPr lang="pl-PL" sz="1800" dirty="0">
                <a:latin typeface="Franklin Gothic Book" panose="020B0503020102020204" pitchFamily="34" charset="0"/>
              </a:rPr>
              <a:t>członków komisji.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w sytuacjach wątpliwych, przewodniczący zarządza </a:t>
            </a:r>
            <a:r>
              <a:rPr 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przegłosowanie ostatecznego stanowiska komisji.</a:t>
            </a:r>
          </a:p>
          <a:p>
            <a:pPr marL="0" indent="0" algn="ctr" fontAlgn="ctr">
              <a:buFont typeface="Arial" panose="020B0604020202020204" pitchFamily="34" charset="0"/>
              <a:buNone/>
              <a:defRPr/>
            </a:pPr>
            <a:endParaRPr lang="pl-PL" sz="1400" b="1" dirty="0"/>
          </a:p>
          <a:p>
            <a:pPr marL="0" indent="0" algn="ctr" fontAlgn="ctr">
              <a:buFont typeface="Arial" panose="020B0604020202020204" pitchFamily="34" charset="0"/>
              <a:buNone/>
              <a:defRPr/>
            </a:pPr>
            <a:r>
              <a:rPr lang="pl-PL" sz="1400" b="1" dirty="0"/>
              <a:t>I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komisja sprawdza, czy pieczęcie na urnie oraz na wlocie do urny lub jednorazowe plomby – nalepki foliowe pozostały nienaruszone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otwiera urnę i wyjmuje z niej karty do głosowania z zachowaniem szczególnej staranności w celu niedopuszczenia do uszkodzenia kart lub urny wyborczej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jeżeli w urnie znajdują się inne przedmioty niż karty do głosowania (w tym np. czyste kartki papieru), komisja oddziela je od kart do głosowania, a informacje o ich odnalezieniu </a:t>
            </a:r>
            <a:r>
              <a:rPr lang="pl-PL" sz="1800" dirty="0">
                <a:solidFill>
                  <a:srgbClr val="0070C0"/>
                </a:solidFill>
                <a:latin typeface="Franklin Gothic Book" panose="020B0503020102020204" pitchFamily="34" charset="0"/>
              </a:rPr>
              <a:t>odnotowuje w punkcie 22 protokołu głosowania.</a:t>
            </a:r>
          </a:p>
          <a:p>
            <a:pPr marL="342900" indent="-342900" algn="just" fontAlgn="ctr">
              <a:buFont typeface="+mj-lt"/>
              <a:buAutoNum type="arabicPeriod"/>
              <a:defRPr/>
            </a:pPr>
            <a:endParaRPr lang="pl-PL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Krok 7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6Krok 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/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12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Prostokąt 2"/>
          <p:cNvSpPr/>
          <p:nvPr/>
        </p:nvSpPr>
        <p:spPr>
          <a:xfrm>
            <a:off x="1187569" y="636416"/>
            <a:ext cx="70952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altLang="pl-PL" sz="2200" b="1" u="sng" dirty="0">
                <a:solidFill>
                  <a:srgbClr val="C00000"/>
                </a:solidFill>
                <a:latin typeface="Arial" panose="020B0604020202020204" pitchFamily="34" charset="0"/>
              </a:rPr>
              <a:t>CZYNNOŚCI PO OTWORZENIU URNY WYBORCZEJ</a:t>
            </a:r>
            <a:endParaRPr lang="pl-PL" sz="2200" dirty="0"/>
          </a:p>
        </p:txBody>
      </p:sp>
      <p:sp>
        <p:nvSpPr>
          <p:cNvPr id="4" name="Prostokąt 3"/>
          <p:cNvSpPr/>
          <p:nvPr/>
        </p:nvSpPr>
        <p:spPr>
          <a:xfrm>
            <a:off x="252549" y="1400145"/>
            <a:ext cx="114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Roboto Condensed Light"/>
              </a:rPr>
              <a:t>Krok 9.</a:t>
            </a:r>
          </a:p>
        </p:txBody>
      </p:sp>
      <p:sp>
        <p:nvSpPr>
          <p:cNvPr id="9" name="Prostokąt 8"/>
          <p:cNvSpPr/>
          <p:nvPr/>
        </p:nvSpPr>
        <p:spPr>
          <a:xfrm>
            <a:off x="252549" y="1800255"/>
            <a:ext cx="87608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jeśli w obwodzie miało miejsce głosowanie korespondencyjne, komisja w pierwszej kolejności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ustala liczbę  kart do głosowania, wyjętych z kopert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i wrzuca je do pozostałych kart</a:t>
            </a:r>
          </a:p>
          <a:p>
            <a:pPr algn="just"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	liczba ta powinna odpowiadać liczbie kopert na kartę do głosowania 	wrzuconych do urny. </a:t>
            </a: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1800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różnica jest możliwa tylko, gdy: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koperta na kartę do głosowania była pusta;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w kopercie na kartę do głosowania znajdowała się więcej niż jedna karta do głosowania; w takim przypadku komisja:</a:t>
            </a:r>
          </a:p>
          <a:p>
            <a:pPr algn="just"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	a)nie bierze pod uwagę żadnej karty do głosowania przy ustalaniu wyników 	głosowania, </a:t>
            </a:r>
          </a:p>
          <a:p>
            <a:pPr algn="just"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	b)karty te pakuje w pakiet, opisuje go i odkłada; </a:t>
            </a: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1600" dirty="0">
                <a:solidFill>
                  <a:srgbClr val="0070C0"/>
                </a:solidFill>
                <a:latin typeface="Franklin Gothic Book" panose="020B0503020102020204" pitchFamily="34" charset="0"/>
              </a:rPr>
              <a:t>sytuację tę komisja opisuje w punkcie 22 protokołu głosowania</a:t>
            </a: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07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Prostokąt 2"/>
          <p:cNvSpPr/>
          <p:nvPr/>
        </p:nvSpPr>
        <p:spPr>
          <a:xfrm>
            <a:off x="1399252" y="768762"/>
            <a:ext cx="7095212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altLang="pl-PL" sz="2200" b="1" u="sng" dirty="0">
                <a:solidFill>
                  <a:schemeClr val="tx1"/>
                </a:solidFill>
                <a:latin typeface="Arial" panose="020B0604020202020204" pitchFamily="34" charset="0"/>
              </a:rPr>
              <a:t>CZYNNOŚCI PO OTWORZENIU URNY WYBORCZEJ</a:t>
            </a:r>
          </a:p>
          <a:p>
            <a:pPr algn="ctr"/>
            <a:r>
              <a:rPr lang="pl-PL" altLang="pl-PL" sz="2200" b="1" dirty="0">
                <a:solidFill>
                  <a:srgbClr val="C00000"/>
                </a:solidFill>
                <a:latin typeface="Arial" panose="020B0604020202020204" pitchFamily="34" charset="0"/>
              </a:rPr>
              <a:t>USTALENIE WYNIKÓW GŁOSOWANIA</a:t>
            </a:r>
          </a:p>
          <a:p>
            <a:endParaRPr lang="pl-PL" sz="2200" dirty="0"/>
          </a:p>
        </p:txBody>
      </p:sp>
      <p:sp>
        <p:nvSpPr>
          <p:cNvPr id="4" name="Prostokąt 3"/>
          <p:cNvSpPr/>
          <p:nvPr/>
        </p:nvSpPr>
        <p:spPr>
          <a:xfrm>
            <a:off x="252549" y="1400145"/>
            <a:ext cx="114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Roboto Condensed Light"/>
              </a:rPr>
              <a:t>Krok 10.</a:t>
            </a:r>
          </a:p>
        </p:txBody>
      </p:sp>
      <p:sp>
        <p:nvSpPr>
          <p:cNvPr id="9" name="Prostokąt 8"/>
          <p:cNvSpPr/>
          <p:nvPr/>
        </p:nvSpPr>
        <p:spPr>
          <a:xfrm>
            <a:off x="252549" y="1800255"/>
            <a:ext cx="876082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komisja przegląda wszystkie karty i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wydziela z nich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karty całkowicie przedarte na dwie lub więcej części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, </a:t>
            </a:r>
            <a:r>
              <a:rPr lang="pl-PL" sz="1800" b="1" u="sng" dirty="0">
                <a:solidFill>
                  <a:srgbClr val="FF0000"/>
                </a:solidFill>
                <a:latin typeface="Franklin Gothic Book" panose="020B0503020102020204" pitchFamily="34" charset="0"/>
              </a:rPr>
              <a:t>których nie bierze się pod uwagę przy obliczeniach        </a:t>
            </a:r>
          </a:p>
          <a:p>
            <a:pPr algn="just"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(komisja pakuje w pakiet, opisuje i odkłada)</a:t>
            </a:r>
          </a:p>
          <a:p>
            <a:pPr algn="just">
              <a:defRPr/>
            </a:pPr>
            <a:endParaRPr lang="pl-PL" sz="1800" u="sng" dirty="0">
              <a:solidFill>
                <a:srgbClr val="C00000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11.</a:t>
            </a:r>
          </a:p>
          <a:p>
            <a:pPr>
              <a:defRPr/>
            </a:pPr>
            <a:r>
              <a:rPr 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liczy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karty całe wyjęte z urny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– liczbę wpisuje w punkcie 9, w punkcie 9a komisja - wpisuje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liczbę kart wyjętych z kopert na kartę do głosowania</a:t>
            </a: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lvl="2"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komisje, w których nie było kopert na kartę do głosowania w głosowaniu 	korespondencyjnym ( takich 	będzie zdecydowana większość) wpisują cyfrę „0”w punkcie 9a protokołu</a:t>
            </a:r>
          </a:p>
          <a:p>
            <a:pPr lvl="2">
              <a:defRPr/>
            </a:pP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lvl="2">
              <a:defRPr/>
            </a:pP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200" b="1" dirty="0"/>
          </a:p>
          <a:p>
            <a:pPr algn="just">
              <a:defRPr/>
            </a:pPr>
            <a:r>
              <a:rPr lang="pl-PL" sz="1200" b="1" dirty="0"/>
              <a:t>Uwaga! 	Liczba z pkt 9 pomniejszona o liczbę z pkt 9a powinna być równa liczbie z pkt 4. Dodatkowo liczba z pkt 	9a nie może być większa od liczby z pkt 8e; jeśli tak nie jest — przypuszczalną przyczynę należy opisać w 	pkt 16.</a:t>
            </a: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684194"/>
              </p:ext>
            </p:extLst>
          </p:nvPr>
        </p:nvGraphicFramePr>
        <p:xfrm>
          <a:off x="252549" y="4667794"/>
          <a:ext cx="8490857" cy="865051"/>
        </p:xfrm>
        <a:graphic>
          <a:graphicData uri="http://schemas.openxmlformats.org/drawingml/2006/table">
            <a:tbl>
              <a:tblPr/>
              <a:tblGrid>
                <a:gridCol w="372990">
                  <a:extLst>
                    <a:ext uri="{9D8B030D-6E8A-4147-A177-3AD203B41FA5}">
                      <a16:colId xmlns:a16="http://schemas.microsoft.com/office/drawing/2014/main" val="2239999497"/>
                    </a:ext>
                  </a:extLst>
                </a:gridCol>
                <a:gridCol w="5853282">
                  <a:extLst>
                    <a:ext uri="{9D8B030D-6E8A-4147-A177-3AD203B41FA5}">
                      <a16:colId xmlns:a16="http://schemas.microsoft.com/office/drawing/2014/main" val="2908924854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2639118839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3982789536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2492924170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988908947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1443133748"/>
                    </a:ext>
                  </a:extLst>
                </a:gridCol>
              </a:tblGrid>
              <a:tr h="38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Liczba kart wyjętych z urny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001857"/>
                  </a:ext>
                </a:extLst>
              </a:tr>
              <a:tr h="481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 tym liczba kart wyjętych z kopert na kartę do głosowania w głosowaniu korespondencyjnym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953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334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107950" y="764382"/>
            <a:ext cx="8928100" cy="5956300"/>
          </a:xfrm>
        </p:spPr>
        <p:txBody>
          <a:bodyPr/>
          <a:lstStyle/>
          <a:p>
            <a:pPr>
              <a:defRPr/>
            </a:pPr>
            <a:br>
              <a:rPr lang="pl-PL" sz="16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12</a:t>
            </a:r>
            <a:br>
              <a:rPr lang="pl-PL" sz="1600" cap="none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b="0" u="sng" cap="none" dirty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</a:t>
            </a:r>
            <a:r>
              <a:rPr lang="pl-PL" sz="1800" u="sng" cap="none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liczy karty całe wyjęte z urny</a:t>
            </a:r>
            <a:r>
              <a:rPr lang="pl-PL" sz="1800" b="0" u="sng" cap="none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b="0" cap="none" dirty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– liczbę wpisuje </a:t>
            </a:r>
            <a:r>
              <a:rPr lang="pl-PL" sz="1800" cap="none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punkcie 9 obu protokołów</a:t>
            </a:r>
            <a:br>
              <a:rPr lang="pl-PL" sz="1800" cap="none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r>
              <a:rPr lang="pl-PL" sz="1800" cap="none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punkcie 9a komisja - </a:t>
            </a:r>
            <a:r>
              <a:rPr lang="pl-PL" sz="1800" b="0" cap="none" dirty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wpisuje</a:t>
            </a:r>
            <a:r>
              <a:rPr lang="pl-PL" sz="1800" cap="none" dirty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liczbę kart wyjętych z kopert na kartę do głosowania</a:t>
            </a:r>
            <a:br>
              <a:rPr lang="pl-PL" sz="1800" cap="none" dirty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br>
              <a:rPr lang="pl-PL" sz="1800" cap="none" dirty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r>
              <a:rPr lang="pl-PL" sz="1600" cap="none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1200" b="0" cap="none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komisje, w których nie było kopert na kartę do głosowania w głosowaniu korespondencyjnym ( </a:t>
            </a:r>
            <a:r>
              <a:rPr lang="pl-PL" sz="1200" b="0" cap="none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takich</a:t>
            </a:r>
            <a:r>
              <a:rPr lang="pl-PL" sz="1200" b="0" cap="none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będzie zdecydowana większość) </a:t>
            </a:r>
            <a:r>
              <a:rPr lang="pl-PL" sz="1200" cap="none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wpisują cyfrę „0” w punkcie 9a protokołu głosowania.</a:t>
            </a:r>
            <a:br>
              <a:rPr lang="pl-PL" sz="1200" cap="none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cap="none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600" cap="none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400" b="0" cap="non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br>
              <a:rPr lang="pl-PL" sz="1400" b="0" cap="non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br>
              <a:rPr lang="pl-PL" sz="1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br>
              <a:rPr lang="pl-PL" sz="1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Uwaga!         </a:t>
            </a:r>
            <a:r>
              <a:rPr lang="pl-PL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Liczba z pkt 9 pomniejszona o liczbę z pkt 9a powinna być równa liczbie z pkt 4. Dodatkowo liczba z pkt 9a nie może być 	większa od liczby z pkt 8e; jeśli tak nie jest — przypuszczalną przyczynę należy opisać w pkt 16.</a:t>
            </a:r>
            <a:br>
              <a:rPr lang="pl-PL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400" b="0" cap="non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br>
              <a:rPr lang="pl-PL" sz="1400" b="0" cap="non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200" b="0" dirty="0">
                <a:solidFill>
                  <a:srgbClr val="58595B"/>
                </a:solidFill>
                <a:ea typeface="+mn-ea"/>
                <a:cs typeface="+mn-cs"/>
              </a:rPr>
              <a:t>16</a:t>
            </a:r>
            <a:r>
              <a:rPr lang="pl-PL" sz="1200" dirty="0">
                <a:solidFill>
                  <a:srgbClr val="58595B"/>
                </a:solidFill>
                <a:ea typeface="+mn-ea"/>
                <a:cs typeface="+mn-cs"/>
              </a:rPr>
              <a:t>.</a:t>
            </a:r>
            <a:r>
              <a:rPr lang="pl-PL" sz="1200" baseline="30000" dirty="0">
                <a:solidFill>
                  <a:srgbClr val="58595B"/>
                </a:solidFill>
                <a:ea typeface="+mn-ea"/>
                <a:cs typeface="+mn-cs"/>
              </a:rPr>
              <a:t>**)</a:t>
            </a:r>
            <a:r>
              <a:rPr lang="pl-PL" sz="1200" b="0" cap="none" dirty="0">
                <a:solidFill>
                  <a:srgbClr val="58595B"/>
                </a:solidFill>
                <a:ea typeface="+mn-ea"/>
                <a:cs typeface="+mn-cs"/>
              </a:rPr>
              <a:t>Uwagi o przypuszczalnej przyczynie różnicy pomiędzy liczbą z pkt. 9 pomniejszoną o liczbę    z pkt. 9a a liczbą z pkt. 4, a także o przypuszczalnej przyczynie różnicy pomiędzy liczbą z pkt. 9a a liczbą z pkt. 8e; jeżeli różnice nie występują, wpisać „brak uwag” </a:t>
            </a:r>
            <a:r>
              <a:rPr lang="pl-PL" sz="1200" b="0" cap="none" dirty="0">
                <a:solidFill>
                  <a:srgbClr val="0070C0"/>
                </a:solidFill>
                <a:ea typeface="+mn-ea"/>
                <a:cs typeface="+mn-cs"/>
              </a:rPr>
              <a:t>(różnica dwóch kart)</a:t>
            </a:r>
            <a:br>
              <a:rPr lang="pl-PL" sz="1200" b="0" cap="none" dirty="0">
                <a:solidFill>
                  <a:srgbClr val="58595B"/>
                </a:solidFill>
                <a:ea typeface="+mn-ea"/>
                <a:cs typeface="+mn-cs"/>
              </a:rPr>
            </a:br>
            <a:br>
              <a:rPr lang="pl-PL" sz="1200" b="0" cap="none" dirty="0">
                <a:solidFill>
                  <a:srgbClr val="58595B"/>
                </a:solidFill>
                <a:ea typeface="+mn-ea"/>
                <a:cs typeface="+mn-cs"/>
              </a:rPr>
            </a:br>
            <a:r>
              <a:rPr lang="pl-PL" sz="1200" b="0" cap="none" dirty="0">
                <a:solidFill>
                  <a:srgbClr val="58595B"/>
                </a:solidFill>
                <a:ea typeface="+mn-ea"/>
                <a:cs typeface="+mn-cs"/>
              </a:rPr>
              <a:t>np. </a:t>
            </a:r>
            <a:r>
              <a:rPr lang="pl-PL" sz="1200" b="0" cap="none" dirty="0">
                <a:solidFill>
                  <a:srgbClr val="0070C0"/>
                </a:solidFill>
                <a:ea typeface="+mn-ea"/>
                <a:cs typeface="+mn-cs"/>
              </a:rPr>
              <a:t>1. jedna karta została całkowicie przerwana</a:t>
            </a:r>
            <a:br>
              <a:rPr lang="pl-PL" sz="1200" b="0" cap="none" dirty="0">
                <a:solidFill>
                  <a:srgbClr val="0070C0"/>
                </a:solidFill>
                <a:ea typeface="+mn-ea"/>
                <a:cs typeface="+mn-cs"/>
              </a:rPr>
            </a:br>
            <a:r>
              <a:rPr lang="pl-PL" sz="1200" b="0" cap="none" dirty="0">
                <a:solidFill>
                  <a:srgbClr val="0070C0"/>
                </a:solidFill>
                <a:ea typeface="+mn-ea"/>
                <a:cs typeface="+mn-cs"/>
              </a:rPr>
              <a:t>      2. jednej karty wyborca nie wrzucił do urny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4294967295"/>
          </p:nvPr>
        </p:nvSpPr>
        <p:spPr>
          <a:xfrm>
            <a:off x="57665" y="368301"/>
            <a:ext cx="8947428" cy="563516"/>
          </a:xfrm>
        </p:spPr>
        <p:txBody>
          <a:bodyPr/>
          <a:lstStyle/>
          <a:p>
            <a:pPr>
              <a:defRPr/>
            </a:pPr>
            <a:r>
              <a:rPr lang="pl-PL" altLang="pl-PL" b="1" dirty="0">
                <a:solidFill>
                  <a:srgbClr val="C00000"/>
                </a:solidFill>
                <a:latin typeface="Arial" panose="020B0604020202020204" pitchFamily="34" charset="0"/>
              </a:rPr>
              <a:t>		</a:t>
            </a:r>
          </a:p>
          <a:p>
            <a:pPr>
              <a:defRPr/>
            </a:pPr>
            <a:endParaRPr lang="pl-PL" altLang="pl-PL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76200" indent="0">
              <a:buNone/>
              <a:defRPr/>
            </a:pPr>
            <a:r>
              <a:rPr lang="pl-PL" altLang="pl-PL" b="1" dirty="0">
                <a:solidFill>
                  <a:srgbClr val="C00000"/>
                </a:solidFill>
                <a:latin typeface="Arial" panose="020B0604020202020204" pitchFamily="34" charset="0"/>
              </a:rPr>
              <a:t>                   </a:t>
            </a:r>
            <a:r>
              <a:rPr lang="pl-PL" altLang="pl-PL" sz="2200" b="1" dirty="0">
                <a:solidFill>
                  <a:srgbClr val="C00000"/>
                </a:solidFill>
                <a:latin typeface="Arial" panose="020B0604020202020204" pitchFamily="34" charset="0"/>
              </a:rPr>
              <a:t>USTALENIE WYNIKÓW GŁOSOWANIA</a:t>
            </a:r>
          </a:p>
          <a:p>
            <a:pPr algn="ctr">
              <a:spcBef>
                <a:spcPct val="0"/>
              </a:spcBef>
              <a:defRPr/>
            </a:pPr>
            <a:endParaRPr lang="pl-PL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76200" indent="0">
              <a:buNone/>
              <a:defRPr/>
            </a:pP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900689"/>
              </p:ext>
            </p:extLst>
          </p:nvPr>
        </p:nvGraphicFramePr>
        <p:xfrm>
          <a:off x="156755" y="3338626"/>
          <a:ext cx="8731519" cy="774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9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4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6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6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kart wyjętych z urny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5 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9a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liczba kart wyjętych z kopert na kartę do głosowania w głosowaniu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korespondencyjnym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2 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52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Prostokąt 2"/>
          <p:cNvSpPr/>
          <p:nvPr/>
        </p:nvSpPr>
        <p:spPr>
          <a:xfrm>
            <a:off x="143690" y="859266"/>
            <a:ext cx="8869681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13.</a:t>
            </a:r>
          </a:p>
          <a:p>
            <a:pPr algn="just">
              <a:defRPr/>
            </a:pP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wydziela i liczy karty nieważne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(tj. inne niż ustalone urzędowo lub nieopatrzone pieczęcią komisji)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liczbę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wpisuje się w punkcie 10.</a:t>
            </a:r>
          </a:p>
          <a:p>
            <a:pPr algn="just">
              <a:defRPr/>
            </a:pPr>
            <a:endParaRPr lang="pl-PL" sz="1800" b="1" dirty="0">
              <a:solidFill>
                <a:srgbClr val="0070C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r>
              <a:rPr lang="pl-PL" b="1" dirty="0">
                <a:solidFill>
                  <a:srgbClr val="FF0000"/>
                </a:solidFill>
              </a:rPr>
              <a:t>Należy uważać, aby omyłkowo w tym punkcie protokołu </a:t>
            </a:r>
            <a:r>
              <a:rPr lang="pl-PL" b="1" u="heavy" dirty="0">
                <a:solidFill>
                  <a:srgbClr val="FF0000"/>
                </a:solidFill>
              </a:rPr>
              <a:t>nie wpisać liczby głosów nieważnych</a:t>
            </a:r>
            <a:r>
              <a:rPr lang="pl-PL" b="1" dirty="0">
                <a:solidFill>
                  <a:srgbClr val="FF0000"/>
                </a:solidFill>
              </a:rPr>
              <a:t> !!</a:t>
            </a:r>
          </a:p>
          <a:p>
            <a:pPr algn="just"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pl-PL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UWAGA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należy uważać, aby omyłkowo w tym punkcie protokołu </a:t>
            </a:r>
            <a:r>
              <a:rPr lang="pl-PL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wpisać</a:t>
            </a:r>
            <a:r>
              <a:rPr lang="pl-PL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- </a:t>
            </a:r>
            <a:r>
              <a:rPr lang="pl-PL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liczby głosów nieważnych</a:t>
            </a:r>
          </a:p>
          <a:p>
            <a:pPr algn="just">
              <a:defRPr/>
            </a:pPr>
            <a:endParaRPr lang="pl-PL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jeżeli liczba kart nieważnych jest większa niż 0, przypuszczalną przyczynę wystąpienia kart nieważnych należy opisać 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w punkcie 17 właściwego protokołu głosowania</a:t>
            </a:r>
          </a:p>
          <a:p>
            <a:pPr algn="just">
              <a:defRPr/>
            </a:pP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jeżeli liczba kart nieważnych wynosi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0, 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w punkcie 10 protokołu</a:t>
            </a: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 należy wpisać „0”, a 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w punkcie 17 protokołu</a:t>
            </a: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 wyrazy „brak kart nieważnych”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karty nieważne należy zapakować w pakiety, opieczętować je i opisać</a:t>
            </a:r>
          </a:p>
          <a:p>
            <a:pPr algn="just"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>
              <a:defRPr/>
            </a:pPr>
            <a:endParaRPr lang="pl-PL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Uwaga!	Suma liczb z pkt 10 i 11 </a:t>
            </a:r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musi być równa 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liczbie z pkt 9. </a:t>
            </a:r>
            <a:b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	Jeśli w pkt 10 liczba jest większa niż 0, przyczynę należy opisać w pkt 17.</a:t>
            </a: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075905"/>
              </p:ext>
            </p:extLst>
          </p:nvPr>
        </p:nvGraphicFramePr>
        <p:xfrm>
          <a:off x="269965" y="2413110"/>
          <a:ext cx="8490858" cy="4790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990">
                  <a:extLst>
                    <a:ext uri="{9D8B030D-6E8A-4147-A177-3AD203B41FA5}">
                      <a16:colId xmlns:a16="http://schemas.microsoft.com/office/drawing/2014/main" val="2751953914"/>
                    </a:ext>
                  </a:extLst>
                </a:gridCol>
                <a:gridCol w="5853283">
                  <a:extLst>
                    <a:ext uri="{9D8B030D-6E8A-4147-A177-3AD203B41FA5}">
                      <a16:colId xmlns:a16="http://schemas.microsoft.com/office/drawing/2014/main" val="4149897927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1915875373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3752793470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2808719338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2917648806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41231280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kart nieważnych </a:t>
                      </a:r>
                      <a:r>
                        <a:rPr lang="pl-PL" sz="1200" i="1" kern="0" dirty="0">
                          <a:effectLst/>
                        </a:rPr>
                        <a:t>(bez pieczęci obwodowej komisji wyborczej lub inne niż urzędowo ustalone)</a:t>
                      </a:r>
                      <a:endParaRPr lang="pl-PL" sz="1200" b="1" i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484208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704978"/>
              </p:ext>
            </p:extLst>
          </p:nvPr>
        </p:nvGraphicFramePr>
        <p:xfrm>
          <a:off x="269965" y="5442858"/>
          <a:ext cx="8464732" cy="470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862">
                  <a:extLst>
                    <a:ext uri="{9D8B030D-6E8A-4147-A177-3AD203B41FA5}">
                      <a16:colId xmlns:a16="http://schemas.microsoft.com/office/drawing/2014/main" val="2585849622"/>
                    </a:ext>
                  </a:extLst>
                </a:gridCol>
                <a:gridCol w="5853285">
                  <a:extLst>
                    <a:ext uri="{9D8B030D-6E8A-4147-A177-3AD203B41FA5}">
                      <a16:colId xmlns:a16="http://schemas.microsoft.com/office/drawing/2014/main" val="2536161285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2854085353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2303335193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1110171971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665103734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val="4042243865"/>
                    </a:ext>
                  </a:extLst>
                </a:gridCol>
              </a:tblGrid>
              <a:tr h="470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kart ważnych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5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607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889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289493" y="2448812"/>
            <a:ext cx="8715600" cy="415398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NA PODSTAWIE GŁOSÓW Z KART WAŻNYCH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USTALA SIĘ WYNIKI GŁOSOWANIA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    KOMISJA USTALA WYNIKI GŁOSOWANIA W OBWODZIE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14.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wypełnianie punktu 12 protokołu głosowania </a:t>
            </a:r>
            <a:r>
              <a:rPr lang="pl-PL" sz="1800" u="sng" dirty="0">
                <a:solidFill>
                  <a:schemeClr val="tx1"/>
                </a:solidFill>
                <a:latin typeface="Franklin Gothic Book" panose="020B0503020102020204" pitchFamily="34" charset="0"/>
              </a:rPr>
              <a:t>(liczba głosów ważnych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komisja odkłada osobno karty z głosami nieważnymi według przyczyn nieważności głosu i osobno karty z głosami ważnymi.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uznania głosu za nieważny komisja dokonuje po okazaniu karty wszystkim członkom komisji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pl-PL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Reguły uznania ważności lub nieważności głosu:</a:t>
            </a: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znakiem „X”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postawionym w kratce są </a:t>
            </a:r>
            <a:r>
              <a:rPr 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co najmniej dwie linie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, które przecinają się w obrębie kratki 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wykreślenia, przekreślenia, w tym również i znak „X” postawiony przez wyborcę poza przeznaczoną na to kratką, traktuje się jako dopiski, które nie wpływają na ważność głosu;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wszelkie inne znaki niż znak „X”, tj. niebędące co najmniej dwiema liniami, które przecinają się w obrębie kratki, naniesione w obrębie kratki, również nie wpływają na ważność głosu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800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52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291896" y="511559"/>
            <a:ext cx="8813504" cy="533134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NA PODSTAWIE GŁOSÓW Z KART WAŻNYCH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USTALA SIĘ WYNIKI GŁOSOWANIA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    KOMISJA USTALA WYNIKI GŁOSOWANIA W OBWODZIE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14.cd.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1500" dirty="0">
                <a:solidFill>
                  <a:srgbClr val="263248"/>
                </a:solidFill>
              </a:rPr>
              <a:t>w trakcie przeglądania kart komisja </a:t>
            </a:r>
            <a:r>
              <a:rPr lang="pl-PL" sz="1500" b="1" dirty="0">
                <a:solidFill>
                  <a:srgbClr val="263248"/>
                </a:solidFill>
              </a:rPr>
              <a:t>odkłada osobno karty z głosami nieważnymi </a:t>
            </a:r>
            <a:r>
              <a:rPr lang="pl-PL" sz="1500" b="1" dirty="0">
                <a:solidFill>
                  <a:srgbClr val="0070C0"/>
                </a:solidFill>
              </a:rPr>
              <a:t>według przyczyn nieważności głosu i osobno karty z głosami ważnymi</a:t>
            </a: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r>
              <a:rPr lang="pl-PL" sz="1400" b="1" dirty="0">
                <a:solidFill>
                  <a:schemeClr val="tx1"/>
                </a:solidFill>
                <a:cs typeface="Calibri" panose="020F0502020204030204" pitchFamily="34" charset="0"/>
              </a:rPr>
              <a:t>Uwaga!	Suma liczb z pkt 12a – 12c </a:t>
            </a:r>
            <a:r>
              <a:rPr lang="pl-PL" sz="1400" b="1" dirty="0">
                <a:solidFill>
                  <a:srgbClr val="FF0000"/>
                </a:solidFill>
                <a:cs typeface="Calibri" panose="020F0502020204030204" pitchFamily="34" charset="0"/>
              </a:rPr>
              <a:t>musi być równa</a:t>
            </a:r>
            <a:r>
              <a:rPr lang="pl-PL" sz="1400" b="1" dirty="0">
                <a:solidFill>
                  <a:schemeClr val="tx1"/>
                </a:solidFill>
                <a:cs typeface="Calibri" panose="020F0502020204030204" pitchFamily="34" charset="0"/>
              </a:rPr>
              <a:t> liczbie z pkt 12</a:t>
            </a:r>
            <a:r>
              <a:rPr lang="pl-PL" sz="1500" b="1" dirty="0">
                <a:solidFill>
                  <a:srgbClr val="0070C0"/>
                </a:solidFill>
                <a:cs typeface="Calibri" panose="020F0502020204030204" pitchFamily="34" charset="0"/>
              </a:rPr>
              <a:t>.</a:t>
            </a: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800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621030"/>
              </p:ext>
            </p:extLst>
          </p:nvPr>
        </p:nvGraphicFramePr>
        <p:xfrm>
          <a:off x="248195" y="3046778"/>
          <a:ext cx="8700294" cy="1612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618">
                  <a:extLst>
                    <a:ext uri="{9D8B030D-6E8A-4147-A177-3AD203B41FA5}">
                      <a16:colId xmlns:a16="http://schemas.microsoft.com/office/drawing/2014/main" val="2122473199"/>
                    </a:ext>
                  </a:extLst>
                </a:gridCol>
                <a:gridCol w="5990141">
                  <a:extLst>
                    <a:ext uri="{9D8B030D-6E8A-4147-A177-3AD203B41FA5}">
                      <a16:colId xmlns:a16="http://schemas.microsoft.com/office/drawing/2014/main" val="3810246031"/>
                    </a:ext>
                  </a:extLst>
                </a:gridCol>
                <a:gridCol w="463507">
                  <a:extLst>
                    <a:ext uri="{9D8B030D-6E8A-4147-A177-3AD203B41FA5}">
                      <a16:colId xmlns:a16="http://schemas.microsoft.com/office/drawing/2014/main" val="3370130728"/>
                    </a:ext>
                  </a:extLst>
                </a:gridCol>
                <a:gridCol w="463507">
                  <a:extLst>
                    <a:ext uri="{9D8B030D-6E8A-4147-A177-3AD203B41FA5}">
                      <a16:colId xmlns:a16="http://schemas.microsoft.com/office/drawing/2014/main" val="3622414645"/>
                    </a:ext>
                  </a:extLst>
                </a:gridCol>
                <a:gridCol w="463507">
                  <a:extLst>
                    <a:ext uri="{9D8B030D-6E8A-4147-A177-3AD203B41FA5}">
                      <a16:colId xmlns:a16="http://schemas.microsoft.com/office/drawing/2014/main" val="881949489"/>
                    </a:ext>
                  </a:extLst>
                </a:gridCol>
                <a:gridCol w="463507">
                  <a:extLst>
                    <a:ext uri="{9D8B030D-6E8A-4147-A177-3AD203B41FA5}">
                      <a16:colId xmlns:a16="http://schemas.microsoft.com/office/drawing/2014/main" val="1650531429"/>
                    </a:ext>
                  </a:extLst>
                </a:gridCol>
                <a:gridCol w="463507">
                  <a:extLst>
                    <a:ext uri="{9D8B030D-6E8A-4147-A177-3AD203B41FA5}">
                      <a16:colId xmlns:a16="http://schemas.microsoft.com/office/drawing/2014/main" val="689830065"/>
                    </a:ext>
                  </a:extLst>
                </a:gridCol>
              </a:tblGrid>
              <a:tr h="356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głosów nieważnych (z kart ważnych)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56345"/>
                  </a:ext>
                </a:extLst>
              </a:tr>
              <a:tr h="449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z powodu postawienia znaku „X” obok nazwiska dwóch lub większej liczby kandydatów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68566"/>
                  </a:ext>
                </a:extLst>
              </a:tr>
              <a:tr h="356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12b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z powodu niepostawienia znaku „X” obok nazwiska żadnego kandydata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151570"/>
                  </a:ext>
                </a:extLst>
              </a:tr>
              <a:tr h="449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12c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z powodu postawienia znaku „X” wyłącznie obok skreślonego nazwiska kandydata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10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856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127806" y="925897"/>
            <a:ext cx="8819900" cy="567690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70C0"/>
              </a:solidFill>
            </a:endParaRPr>
          </a:p>
          <a:p>
            <a:pPr marL="533400" lvl="1" indent="0" algn="just" fontAlgn="ctr">
              <a:buNone/>
              <a:defRPr/>
            </a:pPr>
            <a:endParaRPr lang="pl-PL" sz="1200" dirty="0"/>
          </a:p>
          <a:p>
            <a:pPr lvl="1" algn="just" fontAlgn="ctr">
              <a:defRPr/>
            </a:pPr>
            <a:r>
              <a:rPr lang="pl-PL" sz="1200" dirty="0"/>
              <a:t>karty ważne z głosami nieważnymi należy zapakować </a:t>
            </a:r>
            <a:r>
              <a:rPr lang="pl-PL" sz="1200" b="1" dirty="0"/>
              <a:t>w odrębne pakiety </a:t>
            </a:r>
            <a:r>
              <a:rPr lang="pl-PL" sz="1200" dirty="0"/>
              <a:t>– według przyczyn nieważności głosu – opieczętować je i opisać „Głosy nieważne z kart ważnych w wyborach Prezydenta Rzeczypospolitej Polskiej w głosowaniu dniu 28 czerwca 2020 r. z powodu ………........................................ – ………… .</a:t>
            </a: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r>
              <a:rPr lang="pl-PL" sz="1200" baseline="30000" dirty="0"/>
              <a:t>       </a:t>
            </a:r>
            <a:r>
              <a:rPr lang="pl-PL" sz="1200" dirty="0"/>
              <a:t>                                		  </a:t>
            </a:r>
            <a:r>
              <a:rPr lang="pl-PL" sz="1200" baseline="30000" dirty="0"/>
              <a:t>(przyczyna nieważności) 		     (liczba)</a:t>
            </a:r>
          </a:p>
          <a:p>
            <a:pPr lvl="1" fontAlgn="ctr">
              <a:defRPr/>
            </a:pPr>
            <a:r>
              <a:rPr lang="pl-PL" sz="1200" dirty="0"/>
              <a:t>następnie opisane w powyższy sposób pakiety </a:t>
            </a:r>
            <a:r>
              <a:rPr lang="pl-PL" sz="1200" b="1" dirty="0"/>
              <a:t>z głosami nieważnymi </a:t>
            </a:r>
            <a:r>
              <a:rPr lang="pl-PL" sz="1200" dirty="0"/>
              <a:t>według przyczyny nieważności głosu należy zapakować w jeden pakiet i opisać: „Głosy nieważne z kart ważnych w wyborach Prezydenta Rzeczypospolitej Polskiej w dniu 28 czerwca 2020 r. – ....................”.</a:t>
            </a: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r>
              <a:rPr lang="pl-PL" sz="1200" baseline="30000" dirty="0"/>
              <a:t> </a:t>
            </a:r>
            <a:r>
              <a:rPr lang="pl-PL" sz="1200" dirty="0"/>
              <a:t>     </a:t>
            </a:r>
            <a:r>
              <a:rPr lang="pl-PL" sz="1200" baseline="30000" dirty="0"/>
              <a:t>                      			     (liczba)</a:t>
            </a:r>
            <a:endParaRPr lang="pl-PL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15.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liczy głosy ważne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i ich liczbę wpisuje w punkcie 13 protokołu.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Uwaga!	Suma liczb z pkt 12 i 13 </a:t>
            </a:r>
            <a:r>
              <a:rPr lang="pl-PL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musi być równa </a:t>
            </a: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liczbie z pkt 11.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 doprowadzenia danych liczbowych do powyższych zależności przejście działań komisji do dalszych czynności jest bezsensowne. System informatyczny nie pozwoli na wydrukowanie protokołu !!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endParaRPr lang="pl-PL" sz="1100" dirty="0"/>
          </a:p>
          <a:p>
            <a:pPr algn="just" fontAlgn="ctr">
              <a:defRPr/>
            </a:pPr>
            <a:endParaRPr lang="pl-PL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altLang="pl-PL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598657"/>
              </p:ext>
            </p:extLst>
          </p:nvPr>
        </p:nvGraphicFramePr>
        <p:xfrm>
          <a:off x="371645" y="4092484"/>
          <a:ext cx="8490853" cy="420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990">
                  <a:extLst>
                    <a:ext uri="{9D8B030D-6E8A-4147-A177-3AD203B41FA5}">
                      <a16:colId xmlns:a16="http://schemas.microsoft.com/office/drawing/2014/main" val="3992282972"/>
                    </a:ext>
                  </a:extLst>
                </a:gridCol>
                <a:gridCol w="5853283">
                  <a:extLst>
                    <a:ext uri="{9D8B030D-6E8A-4147-A177-3AD203B41FA5}">
                      <a16:colId xmlns:a16="http://schemas.microsoft.com/office/drawing/2014/main" val="3131175989"/>
                    </a:ext>
                  </a:extLst>
                </a:gridCol>
                <a:gridCol w="452916">
                  <a:extLst>
                    <a:ext uri="{9D8B030D-6E8A-4147-A177-3AD203B41FA5}">
                      <a16:colId xmlns:a16="http://schemas.microsoft.com/office/drawing/2014/main" val="1762250449"/>
                    </a:ext>
                  </a:extLst>
                </a:gridCol>
                <a:gridCol w="452916">
                  <a:extLst>
                    <a:ext uri="{9D8B030D-6E8A-4147-A177-3AD203B41FA5}">
                      <a16:colId xmlns:a16="http://schemas.microsoft.com/office/drawing/2014/main" val="4276306405"/>
                    </a:ext>
                  </a:extLst>
                </a:gridCol>
                <a:gridCol w="452916">
                  <a:extLst>
                    <a:ext uri="{9D8B030D-6E8A-4147-A177-3AD203B41FA5}">
                      <a16:colId xmlns:a16="http://schemas.microsoft.com/office/drawing/2014/main" val="1339436719"/>
                    </a:ext>
                  </a:extLst>
                </a:gridCol>
                <a:gridCol w="452916">
                  <a:extLst>
                    <a:ext uri="{9D8B030D-6E8A-4147-A177-3AD203B41FA5}">
                      <a16:colId xmlns:a16="http://schemas.microsoft.com/office/drawing/2014/main" val="3096981993"/>
                    </a:ext>
                  </a:extLst>
                </a:gridCol>
                <a:gridCol w="452916">
                  <a:extLst>
                    <a:ext uri="{9D8B030D-6E8A-4147-A177-3AD203B41FA5}">
                      <a16:colId xmlns:a16="http://schemas.microsoft.com/office/drawing/2014/main" val="9482931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głosów ważnych oddanych łącznie na wszystkich kandydatów </a:t>
                      </a:r>
                      <a:br>
                        <a:rPr lang="pl-PL" sz="1200" kern="0" dirty="0">
                          <a:effectLst/>
                        </a:rPr>
                      </a:br>
                      <a:r>
                        <a:rPr lang="pl-PL" sz="1200" i="1" kern="0" dirty="0">
                          <a:solidFill>
                            <a:srgbClr val="FF0000"/>
                          </a:solidFill>
                          <a:effectLst/>
                        </a:rPr>
                        <a:t>(z kart ważnych)</a:t>
                      </a:r>
                      <a:endParaRPr lang="pl-PL" sz="1200" b="1" i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066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576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5863" y="1835708"/>
            <a:ext cx="8839200" cy="57061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16.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sz="1800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na podstawie kart z głosami ważnymi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, </a:t>
            </a:r>
            <a:r>
              <a:rPr lang="pl-PL" sz="1800" u="sng" dirty="0">
                <a:latin typeface="Franklin Gothic Book" panose="020B0503020102020204" pitchFamily="34" charset="0"/>
                <a:cs typeface="Calibri" panose="020F0502020204030204" pitchFamily="34" charset="0"/>
              </a:rPr>
              <a:t>komisja ustala —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liczbę głosów ważnych oddanych na poszczególnych kandydatów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liczbę </a:t>
            </a:r>
            <a:r>
              <a:rPr lang="pl-PL" sz="1800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głosów ważnych oddanych na poszczególnych kandydatów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komisja wpisuje</a:t>
            </a:r>
            <a:r>
              <a:rPr lang="pl-PL" sz="1800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 punkcie 14 protokołu</a:t>
            </a:r>
            <a:r>
              <a:rPr lang="pl-PL" sz="1800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przy nazwiskach poszczególnych kandydatów.</a:t>
            </a:r>
          </a:p>
          <a:p>
            <a:pPr>
              <a:lnSpc>
                <a:spcPct val="120000"/>
              </a:lnSpc>
              <a:defRPr/>
            </a:pPr>
            <a:endParaRPr lang="pl-PL" sz="1800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komisja korzysta z wcześniej przygotowanych arkuszy pomocniczych z nazwiskami i imionami wszystkich jedenastu kandydatów na Prezydenta Rzeczypospolitej Polskiej.</a:t>
            </a:r>
          </a:p>
          <a:p>
            <a:pPr>
              <a:lnSpc>
                <a:spcPct val="120000"/>
              </a:lnSpc>
              <a:defRPr/>
            </a:pPr>
            <a:endParaRPr lang="pl-PL" sz="1800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jeżeli w okresie po wydrukowaniu kart do głosowania Państwowa Komisja Wyborcza skreśli z listy kandydatów nazwisko kandydata, skreślone nazwisko kandydata (pozostawia) w odpowiedniej części protokołu głosowania, a w miejscu przeznaczonym na wpisanie liczby głosów wpisuje się „XXXXX”.</a:t>
            </a:r>
          </a:p>
          <a:p>
            <a:pPr>
              <a:defRPr/>
            </a:pPr>
            <a:endParaRPr 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endParaRPr 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br>
              <a:rPr lang="pl-PL" sz="1800" dirty="0">
                <a:latin typeface="Franklin Gothic Book" panose="020B0503020102020204" pitchFamily="34" charset="0"/>
              </a:rPr>
            </a:b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b="1" dirty="0">
              <a:latin typeface="Franklin Gothic Book" panose="020B0503020102020204" pitchFamily="34" charset="0"/>
            </a:endParaRPr>
          </a:p>
          <a:p>
            <a:pPr>
              <a:defRPr/>
            </a:pPr>
            <a:endParaRPr lang="pl-PL" sz="1600" b="1" dirty="0">
              <a:latin typeface="+mn-lt"/>
            </a:endParaRPr>
          </a:p>
          <a:p>
            <a:pPr algn="just">
              <a:defRPr/>
            </a:pPr>
            <a:endParaRPr lang="pl-PL" sz="1200" b="1" dirty="0">
              <a:latin typeface="+mn-lt"/>
            </a:endParaRPr>
          </a:p>
        </p:txBody>
      </p:sp>
      <p:sp>
        <p:nvSpPr>
          <p:cNvPr id="53251" name="Prostokąt 5"/>
          <p:cNvSpPr>
            <a:spLocks noChangeArrowheads="1"/>
          </p:cNvSpPr>
          <p:nvPr/>
        </p:nvSpPr>
        <p:spPr bwMode="auto">
          <a:xfrm>
            <a:off x="-1097907" y="633413"/>
            <a:ext cx="81010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(zasady ważności głosu)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702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3211" y="1835708"/>
            <a:ext cx="892185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16.cd.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dirty="0"/>
              <a:t>14</a:t>
            </a:r>
            <a:r>
              <a:rPr lang="pl-PL" sz="1200" dirty="0"/>
              <a:t>. </a:t>
            </a:r>
            <a:r>
              <a:rPr lang="pl-PL" sz="1200" b="1" u="sng" dirty="0"/>
              <a:t>Poszczególni kandydaci na Prezydenta Rzeczypospolitej Polskiej otrzymali następujące liczby głosów ważnych:</a:t>
            </a:r>
            <a:endParaRPr lang="pl-PL" b="1" u="sng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endParaRPr 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br>
              <a:rPr lang="pl-PL" sz="1800" dirty="0">
                <a:latin typeface="Franklin Gothic Book" panose="020B0503020102020204" pitchFamily="34" charset="0"/>
              </a:rPr>
            </a:b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b="1" dirty="0">
              <a:latin typeface="Franklin Gothic Book" panose="020B0503020102020204" pitchFamily="34" charset="0"/>
            </a:endParaRPr>
          </a:p>
          <a:p>
            <a:pPr>
              <a:defRPr/>
            </a:pP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Uwaga!	Suma głosów oddanych na wszystkich kandydatów (rubryka „Razem”) </a:t>
            </a:r>
            <a:r>
              <a:rPr lang="pl-PL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musi być równa 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	liczbie z pkt 13.</a:t>
            </a:r>
          </a:p>
          <a:p>
            <a:pPr algn="just">
              <a:defRPr/>
            </a:pPr>
            <a:endParaRPr lang="pl-PL" sz="1200" b="1" dirty="0">
              <a:latin typeface="+mn-lt"/>
            </a:endParaRPr>
          </a:p>
        </p:txBody>
      </p:sp>
      <p:sp>
        <p:nvSpPr>
          <p:cNvPr id="53251" name="Prostokąt 5"/>
          <p:cNvSpPr>
            <a:spLocks noChangeArrowheads="1"/>
          </p:cNvSpPr>
          <p:nvPr/>
        </p:nvSpPr>
        <p:spPr bwMode="auto">
          <a:xfrm>
            <a:off x="-1036947" y="645706"/>
            <a:ext cx="81010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(zasady ważności głosu)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t>19</a:t>
            </a:fld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102287"/>
              </p:ext>
            </p:extLst>
          </p:nvPr>
        </p:nvGraphicFramePr>
        <p:xfrm>
          <a:off x="195863" y="2529785"/>
          <a:ext cx="8747839" cy="3414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480">
                  <a:extLst>
                    <a:ext uri="{9D8B030D-6E8A-4147-A177-3AD203B41FA5}">
                      <a16:colId xmlns:a16="http://schemas.microsoft.com/office/drawing/2014/main" val="143217975"/>
                    </a:ext>
                  </a:extLst>
                </a:gridCol>
                <a:gridCol w="6008959">
                  <a:extLst>
                    <a:ext uri="{9D8B030D-6E8A-4147-A177-3AD203B41FA5}">
                      <a16:colId xmlns:a16="http://schemas.microsoft.com/office/drawing/2014/main" val="2911200900"/>
                    </a:ext>
                  </a:extLst>
                </a:gridCol>
                <a:gridCol w="464680">
                  <a:extLst>
                    <a:ext uri="{9D8B030D-6E8A-4147-A177-3AD203B41FA5}">
                      <a16:colId xmlns:a16="http://schemas.microsoft.com/office/drawing/2014/main" val="1034456272"/>
                    </a:ext>
                  </a:extLst>
                </a:gridCol>
                <a:gridCol w="464680">
                  <a:extLst>
                    <a:ext uri="{9D8B030D-6E8A-4147-A177-3AD203B41FA5}">
                      <a16:colId xmlns:a16="http://schemas.microsoft.com/office/drawing/2014/main" val="2452658642"/>
                    </a:ext>
                  </a:extLst>
                </a:gridCol>
                <a:gridCol w="464680">
                  <a:extLst>
                    <a:ext uri="{9D8B030D-6E8A-4147-A177-3AD203B41FA5}">
                      <a16:colId xmlns:a16="http://schemas.microsoft.com/office/drawing/2014/main" val="3627856857"/>
                    </a:ext>
                  </a:extLst>
                </a:gridCol>
                <a:gridCol w="464680">
                  <a:extLst>
                    <a:ext uri="{9D8B030D-6E8A-4147-A177-3AD203B41FA5}">
                      <a16:colId xmlns:a16="http://schemas.microsoft.com/office/drawing/2014/main" val="560387435"/>
                    </a:ext>
                  </a:extLst>
                </a:gridCol>
                <a:gridCol w="464680">
                  <a:extLst>
                    <a:ext uri="{9D8B030D-6E8A-4147-A177-3AD203B41FA5}">
                      <a16:colId xmlns:a16="http://schemas.microsoft.com/office/drawing/2014/main" val="2336157774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1.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.......................................................................................................................................................</a:t>
                      </a:r>
                      <a:endParaRPr lang="pl-PL" sz="1000" dirty="0">
                        <a:effectLst/>
                      </a:endParaRPr>
                    </a:p>
                    <a:p>
                      <a:pPr marR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600" dirty="0">
                          <a:effectLst/>
                        </a:rPr>
                        <a:t>(nazwisko i imię — imiona)</a:t>
                      </a:r>
                      <a:endParaRPr lang="pl-PL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5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3779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2.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7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964656"/>
                  </a:ext>
                </a:extLst>
              </a:tr>
              <a:tr h="3590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3.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282831"/>
                  </a:ext>
                </a:extLst>
              </a:tr>
              <a:tr h="3026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4.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8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18586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5.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3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38343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6.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17339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7.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5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4417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2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9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9938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.....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391999"/>
                  </a:ext>
                </a:extLst>
              </a:tr>
              <a:tr h="215900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Razem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5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141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19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upa 26"/>
          <p:cNvGrpSpPr>
            <a:grpSpLocks/>
          </p:cNvGrpSpPr>
          <p:nvPr/>
        </p:nvGrpSpPr>
        <p:grpSpPr bwMode="auto">
          <a:xfrm>
            <a:off x="280988" y="2708275"/>
            <a:ext cx="5053012" cy="3784600"/>
            <a:chOff x="281746" y="2708920"/>
            <a:chExt cx="5052594" cy="3784569"/>
          </a:xfrm>
        </p:grpSpPr>
        <p:pic>
          <p:nvPicPr>
            <p:cNvPr id="38923" name="Obraz 20" descr="OKW - porządek na stole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46" y="2708920"/>
              <a:ext cx="5052594" cy="3784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Prostokąt 23"/>
            <p:cNvSpPr/>
            <p:nvPr/>
          </p:nvSpPr>
          <p:spPr>
            <a:xfrm>
              <a:off x="2583431" y="4885365"/>
              <a:ext cx="169848" cy="3651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dirty="0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2799313" y="4885365"/>
              <a:ext cx="169848" cy="36512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dirty="0"/>
            </a:p>
          </p:txBody>
        </p:sp>
        <p:sp>
          <p:nvSpPr>
            <p:cNvPr id="26" name="Owal 25"/>
            <p:cNvSpPr/>
            <p:nvPr/>
          </p:nvSpPr>
          <p:spPr>
            <a:xfrm>
              <a:off x="1188133" y="4399594"/>
              <a:ext cx="503196" cy="396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dirty="0"/>
            </a:p>
          </p:txBody>
        </p:sp>
      </p:grpSp>
      <p:sp>
        <p:nvSpPr>
          <p:cNvPr id="38915" name="Prostokąt 4"/>
          <p:cNvSpPr>
            <a:spLocks noChangeArrowheads="1"/>
          </p:cNvSpPr>
          <p:nvPr/>
        </p:nvSpPr>
        <p:spPr bwMode="auto">
          <a:xfrm>
            <a:off x="238125" y="2078832"/>
            <a:ext cx="87852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sz="2000" b="1" dirty="0">
                <a:cs typeface="Calibri" panose="020F0502020204030204" pitchFamily="34" charset="0"/>
              </a:rPr>
              <a:t>czynności związane z ustaleniem wyników głosowania w obwodzie </a:t>
            </a:r>
          </a:p>
          <a:p>
            <a:pPr marL="361950" indent="-3619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000" b="1" dirty="0">
                <a:cs typeface="Calibri" panose="020F0502020204030204" pitchFamily="34" charset="0"/>
              </a:rPr>
              <a:t>      i sporządzeniem protokołu głosowania w obwodzie komisja  wykonuje wspólnie, tzn. </a:t>
            </a:r>
            <a:r>
              <a:rPr lang="pl-PL" altLang="pl-PL" sz="2000" b="1" u="sng" dirty="0">
                <a:solidFill>
                  <a:srgbClr val="0070C0"/>
                </a:solidFill>
                <a:cs typeface="Calibri" panose="020F0502020204030204" pitchFamily="34" charset="0"/>
              </a:rPr>
              <a:t>wszyscy obecni członkowie</a:t>
            </a:r>
            <a:r>
              <a:rPr lang="pl-PL" altLang="pl-PL" sz="2000" b="1" dirty="0"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pl-PL" altLang="pl-PL" sz="2000" b="1" dirty="0"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sz="2000" b="1" dirty="0">
                <a:solidFill>
                  <a:srgbClr val="FF0000"/>
                </a:solidFill>
                <a:cs typeface="Calibri" panose="020F0502020204030204" pitchFamily="34" charset="0"/>
              </a:rPr>
              <a:t>nie dopuszcza się tworzenia grup roboczych, które wykonywałyby oddzielnie czynności po zakończeniu głosowania. </a:t>
            </a:r>
          </a:p>
        </p:txBody>
      </p:sp>
      <p:pic>
        <p:nvPicPr>
          <p:cNvPr id="38916" name="Obraz 1" descr="File:&lt;strong&gt;Family&lt;/strong&gt; eating clip art.svg - Wikimedia Common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497388"/>
            <a:ext cx="1462087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Obraz 1" descr="File:&lt;strong&gt;Family&lt;/strong&gt; eating clip art.svg - Wikimedia Common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365625"/>
            <a:ext cx="1462088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Łącznik prosty 10"/>
          <p:cNvCxnSpPr/>
          <p:nvPr/>
        </p:nvCxnSpPr>
        <p:spPr>
          <a:xfrm>
            <a:off x="4630738" y="4398963"/>
            <a:ext cx="1990725" cy="14573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 flipH="1">
            <a:off x="5003800" y="4365625"/>
            <a:ext cx="1390650" cy="15160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>
            <a:off x="6718300" y="4383088"/>
            <a:ext cx="1992313" cy="14557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 flipH="1">
            <a:off x="7092950" y="4348163"/>
            <a:ext cx="1389063" cy="1516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2" name="Prostokąt 18"/>
          <p:cNvSpPr>
            <a:spLocks noChangeArrowheads="1"/>
          </p:cNvSpPr>
          <p:nvPr/>
        </p:nvSpPr>
        <p:spPr bwMode="auto">
          <a:xfrm>
            <a:off x="1098593" y="733822"/>
            <a:ext cx="75247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dirty="0">
                <a:solidFill>
                  <a:srgbClr val="C00000"/>
                </a:solidFill>
                <a:cs typeface="Calibri" panose="020F0502020204030204" pitchFamily="34" charset="0"/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dirty="0">
                <a:solidFill>
                  <a:srgbClr val="C00000"/>
                </a:solidFill>
                <a:cs typeface="Calibri" panose="020F0502020204030204" pitchFamily="34" charset="0"/>
              </a:rPr>
              <a:t>I SPORZĄDZENIE PROTOKOŁU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dirty="0">
                <a:solidFill>
                  <a:srgbClr val="C00000"/>
                </a:solidFill>
                <a:cs typeface="Calibri" panose="020F0502020204030204" pitchFamily="34" charset="0"/>
              </a:rPr>
              <a:t>W OBWODZIE. </a:t>
            </a:r>
          </a:p>
        </p:txBody>
      </p:sp>
      <p:pic>
        <p:nvPicPr>
          <p:cNvPr id="18" name="Obraz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81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2128701" y="4027714"/>
            <a:ext cx="358140" cy="3352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4294967295"/>
          </p:nvPr>
        </p:nvSpPr>
        <p:spPr>
          <a:xfrm>
            <a:off x="219455" y="152464"/>
            <a:ext cx="8785637" cy="66262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6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6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IV.	UWAGI I ADNOTACJE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15.**)Uwagi o przypuszczalnej przyczynie różnicy pomiędzy sumą liczb z pkt 3 i 4 a liczbą z pkt 1; jeżeli różnica nie występuje, wpisać „brak uwag”:	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uwag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16.**) Uwagi o przypuszczalnej przyczynie różnicy pomiędzy liczbą z pkt 9 pomniejszoną o liczbę z pkt 9a a liczbą z pkt 4, a także o przypuszczalnej przyczynie różnicy pomiędzy liczbą z pkt 9a a liczbą z pkt 8e; jeżeli różnice nie występują, wpisać „brak uwag”: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uwag </a:t>
            </a: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17.**)Uwagi o przypuszczalnej przyczynie wystąpienia kart nieważnych (pkt 10); jeżeli liczba w pkt 10 wynosi 0, wpisać „brak kart nieważnych”:	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kart nieważnych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18.**)W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trakcie głosowania wydano następujące zarządzenia; jeżeli nie wydano, wpisać „brak zarządzeń”:  brak zarządzeń</a:t>
            </a: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19.**)Adnotacja o obecności mężów zaufania w obwodzie - wpisać liczbę mężów zaufania; jeżeli nie było mężów zaufania wpisać „0”: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20.**)Adnotacja o wniesieniu uwag przez mężów zaufania z wymienieniem konkretnych zarzutów wraz ze stanowiskiem obwodowej komisji wyborczej wobec zarzutów; jeżeli nie ma, wpisać „brak zarzutów” </a:t>
            </a:r>
            <a:r>
              <a:rPr lang="pl-PL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zarzutów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21.**)Adnotacja o wniesieniu uwag przez członków obwodowej komisji wyborczej z wymienieniem konkretnych zarzutów wraz ze stanowiskiem obwodowej komisji wyborczej wobec zarzutów; jeżeli nie ma, wpisać „brak zarzutów”: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brak zarzutów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22.**)  Inne uwagi; jeżeli nie ma, wpisać „brak uwag”: 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uwag</a:t>
            </a:r>
            <a:endParaRPr lang="pl-PL" sz="1500" b="1" cap="al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600" b="1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71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9455" y="2543174"/>
            <a:ext cx="8680705" cy="2187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4294967295"/>
          </p:nvPr>
        </p:nvSpPr>
        <p:spPr>
          <a:xfrm>
            <a:off x="414528" y="755904"/>
            <a:ext cx="8314943" cy="4913313"/>
          </a:xfrm>
        </p:spPr>
        <p:txBody>
          <a:bodyPr/>
          <a:lstStyle/>
          <a:p>
            <a:pPr algn="just" fontAlgn="ctr">
              <a:defRPr/>
            </a:pPr>
            <a:r>
              <a:rPr lang="pl-PL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komisja ma obowiązek ustosunkować się do zarzutów wniesionych przez mężów   zaufania lub członków komisji, załączając do protokołu wyjaśnienia.</a:t>
            </a:r>
          </a:p>
          <a:p>
            <a:pPr algn="just" fontAlgn="ctr">
              <a:defRPr/>
            </a:pPr>
            <a:endParaRPr 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ctr">
              <a:lnSpc>
                <a:spcPct val="150000"/>
              </a:lnSpc>
              <a:defRPr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zamieszczając uwagi mężów zaufania lub członków komisji w protokole głosowania należy bezwzględnie pamiętać o przestrzeganiu przepisów z zakresu ochrony danych osobowych. Jeżeli w treści uwag zostaną zamieszczone </a:t>
            </a:r>
            <a:r>
              <a:rPr lang="pl-PL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DANE OSOBOWE</a:t>
            </a: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800" b="1" u="sng" dirty="0">
                <a:latin typeface="Calibri" panose="020F0502020204030204" pitchFamily="34" charset="0"/>
                <a:cs typeface="Calibri" panose="020F0502020204030204" pitchFamily="34" charset="0"/>
              </a:rPr>
              <a:t>należy je zanonimizować na kopii protokołu podawanej do publicznej wiadomości.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625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51104" y="2309495"/>
            <a:ext cx="9144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4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Sporządzanie protokołu </a:t>
            </a:r>
            <a:br>
              <a:rPr lang="pl-PL" sz="4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 wykorzystaniem systemu informatycznego WOW</a:t>
            </a:r>
          </a:p>
          <a:p>
            <a:pPr>
              <a:defRPr/>
            </a:pPr>
            <a:r>
              <a:rPr lang="pl-PL" sz="4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Krok 17.</a:t>
            </a:r>
          </a:p>
          <a:p>
            <a:pPr>
              <a:defRPr/>
            </a:pPr>
            <a:endParaRPr lang="pl-PL" sz="44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86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ChangeArrowheads="1"/>
          </p:cNvSpPr>
          <p:nvPr/>
        </p:nvSpPr>
        <p:spPr bwMode="auto">
          <a:xfrm>
            <a:off x="468313" y="908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3600" u="sng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5539" name="Rectangle 5"/>
          <p:cNvSpPr>
            <a:spLocks noChangeArrowheads="1"/>
          </p:cNvSpPr>
          <p:nvPr/>
        </p:nvSpPr>
        <p:spPr bwMode="auto">
          <a:xfrm rot="10800000">
            <a:off x="612775" y="1866156"/>
            <a:ext cx="7991475" cy="8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00"/>
                </a:solidFill>
                <a:cs typeface="Calibri" panose="020F0502020204030204" pitchFamily="34" charset="0"/>
              </a:rPr>
              <a:t>Warunki poprawności arytmetycznej danych liczbowych w protokołach głosowania w obwodach podlegające sprawdzeniu w systemie informatycznym</a:t>
            </a:r>
          </a:p>
        </p:txBody>
      </p:sp>
      <p:sp>
        <p:nvSpPr>
          <p:cNvPr id="65540" name="Rectangle 6"/>
          <p:cNvSpPr>
            <a:spLocks noChangeArrowheads="1"/>
          </p:cNvSpPr>
          <p:nvPr/>
        </p:nvSpPr>
        <p:spPr bwMode="auto">
          <a:xfrm rot="10800000">
            <a:off x="1016000" y="3284538"/>
            <a:ext cx="7132638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pl-PL" altLang="pl-PL" sz="1800" b="1" dirty="0">
                <a:solidFill>
                  <a:srgbClr val="FF0000"/>
                </a:solidFill>
                <a:cs typeface="Calibri" panose="020F0502020204030204" pitchFamily="34" charset="0"/>
              </a:rPr>
              <a:t>warunki konieczne</a:t>
            </a:r>
            <a:r>
              <a:rPr lang="pl-PL" altLang="pl-PL" sz="1800" b="1" dirty="0">
                <a:solidFill>
                  <a:srgbClr val="000000"/>
                </a:solidFill>
                <a:cs typeface="Calibri" panose="020F0502020204030204" pitchFamily="34" charset="0"/>
              </a:rPr>
              <a:t>,</a:t>
            </a:r>
            <a:r>
              <a:rPr lang="pl-PL" altLang="pl-PL" sz="1800" dirty="0">
                <a:solidFill>
                  <a:srgbClr val="000000"/>
                </a:solidFill>
                <a:cs typeface="Calibri" panose="020F0502020204030204" pitchFamily="34" charset="0"/>
              </a:rPr>
              <a:t> które muszą być spełnione bezwzględnie;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pl-PL" altLang="pl-PL" sz="18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pl-PL" altLang="pl-PL" sz="1800" b="1" dirty="0">
                <a:solidFill>
                  <a:srgbClr val="0000FF"/>
                </a:solidFill>
                <a:cs typeface="Calibri" panose="020F0502020204030204" pitchFamily="34" charset="0"/>
              </a:rPr>
              <a:t>warunki dodatkowe</a:t>
            </a:r>
            <a:r>
              <a:rPr lang="pl-PL" altLang="pl-PL" sz="1800" dirty="0">
                <a:solidFill>
                  <a:srgbClr val="000000"/>
                </a:solidFill>
                <a:cs typeface="Calibri" panose="020F0502020204030204" pitchFamily="34" charset="0"/>
              </a:rPr>
              <a:t>, które powinny być spełnione, ale w szczególnych okolicznościach mogą być niezachowane.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solidFill>
                  <a:srgbClr val="000000"/>
                </a:solidFill>
                <a:cs typeface="Calibri" panose="020F0502020204030204" pitchFamily="34" charset="0"/>
              </a:rPr>
              <a:t>		</a:t>
            </a:r>
            <a:endParaRPr lang="pl-PL" altLang="pl-PL" sz="1800" b="1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pic>
        <p:nvPicPr>
          <p:cNvPr id="5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825279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962025" y="20335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ostrzeżenia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3" name="AutoShape 3"/>
          <p:cNvSpPr>
            <a:spLocks noChangeArrowheads="1"/>
          </p:cNvSpPr>
          <p:nvPr/>
        </p:nvSpPr>
        <p:spPr bwMode="auto">
          <a:xfrm>
            <a:off x="965585" y="830806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wydruk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raportu ostrzeżeń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962025" y="4714875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błędy</a:t>
            </a:r>
            <a:endParaRPr lang="en-US" altLang="pl-PL" sz="1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5" name="AutoShape 5"/>
          <p:cNvSpPr>
            <a:spLocks noChangeArrowheads="1"/>
          </p:cNvSpPr>
          <p:nvPr/>
        </p:nvSpPr>
        <p:spPr bwMode="auto">
          <a:xfrm>
            <a:off x="962025" y="5843587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wydruk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raportu błędów</a:t>
            </a:r>
            <a:endParaRPr lang="en-US" altLang="pl-PL" sz="1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6" name="AutoShape 6"/>
          <p:cNvSpPr>
            <a:spLocks noChangeArrowheads="1"/>
          </p:cNvSpPr>
          <p:nvPr/>
        </p:nvSpPr>
        <p:spPr bwMode="auto">
          <a:xfrm>
            <a:off x="4211638" y="1557338"/>
            <a:ext cx="1836737" cy="7524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dane prawidłowe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000" dirty="0">
                <a:solidFill>
                  <a:srgbClr val="C00000"/>
                </a:solidFill>
                <a:latin typeface="Times New Roman" panose="02020603050405020304" pitchFamily="18" charset="0"/>
              </a:rPr>
              <a:t>raport ostrzeżeń przesłać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000" dirty="0">
                <a:solidFill>
                  <a:srgbClr val="C00000"/>
                </a:solidFill>
                <a:latin typeface="Times New Roman" panose="02020603050405020304" pitchFamily="18" charset="0"/>
              </a:rPr>
              <a:t>wraz z protokołem do OKW</a:t>
            </a:r>
            <a:endParaRPr lang="en-US" altLang="pl-PL" sz="10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7" name="AutoShape 7"/>
          <p:cNvSpPr>
            <a:spLocks noChangeArrowheads="1"/>
          </p:cNvSpPr>
          <p:nvPr/>
        </p:nvSpPr>
        <p:spPr bwMode="auto">
          <a:xfrm>
            <a:off x="3276600" y="3213100"/>
            <a:ext cx="1371600" cy="7572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drukowanie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protokołu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2 egz.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8" name="AutoShape 8"/>
          <p:cNvSpPr>
            <a:spLocks noChangeArrowheads="1"/>
          </p:cNvSpPr>
          <p:nvPr/>
        </p:nvSpPr>
        <p:spPr bwMode="auto">
          <a:xfrm>
            <a:off x="5151438" y="2868613"/>
            <a:ext cx="1800225" cy="15176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sprawdzenie zgodności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 ustalonymi wynikami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rgbClr val="C00000"/>
                </a:solidFill>
                <a:latin typeface="Times New Roman" panose="02020603050405020304" pitchFamily="18" charset="0"/>
              </a:rPr>
              <a:t>(odczytanie danych z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rgbClr val="C00000"/>
                </a:solidFill>
                <a:latin typeface="Times New Roman" panose="02020603050405020304" pitchFamily="18" charset="0"/>
              </a:rPr>
              <a:t>wydrukowanego protokołu i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rgbClr val="C00000"/>
                </a:solidFill>
                <a:latin typeface="Times New Roman" panose="02020603050405020304" pitchFamily="18" charset="0"/>
              </a:rPr>
              <a:t>porównanie z projektem)</a:t>
            </a:r>
            <a:endParaRPr lang="en-US" altLang="pl-PL" sz="11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9" name="AutoShape 9"/>
          <p:cNvSpPr>
            <a:spLocks noChangeArrowheads="1"/>
          </p:cNvSpPr>
          <p:nvPr/>
        </p:nvSpPr>
        <p:spPr bwMode="auto">
          <a:xfrm>
            <a:off x="7517811" y="887281"/>
            <a:ext cx="1501775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WOW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70" name="AutoShape 10"/>
          <p:cNvSpPr>
            <a:spLocks noChangeArrowheads="1"/>
          </p:cNvSpPr>
          <p:nvPr/>
        </p:nvSpPr>
        <p:spPr bwMode="auto">
          <a:xfrm>
            <a:off x="7466013" y="4518025"/>
            <a:ext cx="1512887" cy="10033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zapisanie danych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 protokołu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na dyskietce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71" name="AutoShape 11"/>
          <p:cNvSpPr>
            <a:spLocks noChangeArrowheads="1"/>
          </p:cNvSpPr>
          <p:nvPr/>
        </p:nvSpPr>
        <p:spPr bwMode="auto">
          <a:xfrm>
            <a:off x="7672388" y="5597525"/>
            <a:ext cx="1143000" cy="685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pełnomocnik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w gminie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48" name="Line 12"/>
          <p:cNvSpPr>
            <a:spLocks noChangeShapeType="1"/>
          </p:cNvSpPr>
          <p:nvPr/>
        </p:nvSpPr>
        <p:spPr bwMode="auto">
          <a:xfrm>
            <a:off x="8264525" y="54133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49" name="Line 13"/>
          <p:cNvSpPr>
            <a:spLocks noChangeShapeType="1"/>
          </p:cNvSpPr>
          <p:nvPr/>
        </p:nvSpPr>
        <p:spPr bwMode="auto">
          <a:xfrm>
            <a:off x="1631315" y="4191000"/>
            <a:ext cx="0" cy="38100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0" name="Line 14"/>
          <p:cNvSpPr>
            <a:spLocks noChangeShapeType="1"/>
          </p:cNvSpPr>
          <p:nvPr/>
        </p:nvSpPr>
        <p:spPr bwMode="auto">
          <a:xfrm>
            <a:off x="1631315" y="538666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1" name="Line 15"/>
          <p:cNvSpPr>
            <a:spLocks noChangeShapeType="1"/>
          </p:cNvSpPr>
          <p:nvPr/>
        </p:nvSpPr>
        <p:spPr bwMode="auto">
          <a:xfrm flipV="1">
            <a:off x="1657531" y="16287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76" name="AutoShape 16"/>
          <p:cNvSpPr>
            <a:spLocks noChangeArrowheads="1"/>
          </p:cNvSpPr>
          <p:nvPr/>
        </p:nvSpPr>
        <p:spPr bwMode="auto">
          <a:xfrm>
            <a:off x="3492500" y="333375"/>
            <a:ext cx="13716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analiza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53" name="Line 17"/>
          <p:cNvSpPr>
            <a:spLocks noChangeShapeType="1"/>
          </p:cNvSpPr>
          <p:nvPr/>
        </p:nvSpPr>
        <p:spPr bwMode="auto">
          <a:xfrm flipV="1">
            <a:off x="1657441" y="2706688"/>
            <a:ext cx="0" cy="3048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4" name="Line 18"/>
          <p:cNvSpPr>
            <a:spLocks noChangeShapeType="1"/>
          </p:cNvSpPr>
          <p:nvPr/>
        </p:nvSpPr>
        <p:spPr bwMode="auto">
          <a:xfrm>
            <a:off x="2894013" y="3636963"/>
            <a:ext cx="266700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79" name="AutoShape 19"/>
          <p:cNvSpPr>
            <a:spLocks noChangeArrowheads="1"/>
          </p:cNvSpPr>
          <p:nvPr/>
        </p:nvSpPr>
        <p:spPr bwMode="auto">
          <a:xfrm>
            <a:off x="3276600" y="4724400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poprawa błędów</a:t>
            </a:r>
            <a:endParaRPr lang="en-US" altLang="pl-PL" sz="1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523875" y="3149600"/>
            <a:ext cx="2247900" cy="9906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projekt</a:t>
            </a:r>
            <a:r>
              <a:rPr lang="pl-PL" altLang="pl-PL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protokołu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wprowadzamy dwukrotnie</a:t>
            </a:r>
            <a:endParaRPr lang="en-US" altLang="pl-PL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57" name="Line 21"/>
          <p:cNvSpPr>
            <a:spLocks noChangeShapeType="1"/>
          </p:cNvSpPr>
          <p:nvPr/>
        </p:nvSpPr>
        <p:spPr bwMode="auto">
          <a:xfrm>
            <a:off x="2627313" y="501332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8" name="Line 22"/>
          <p:cNvSpPr>
            <a:spLocks noChangeShapeType="1"/>
          </p:cNvSpPr>
          <p:nvPr/>
        </p:nvSpPr>
        <p:spPr bwMode="auto">
          <a:xfrm flipV="1">
            <a:off x="3990975" y="41497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9" name="Line 23"/>
          <p:cNvSpPr>
            <a:spLocks noChangeShapeType="1"/>
          </p:cNvSpPr>
          <p:nvPr/>
        </p:nvSpPr>
        <p:spPr bwMode="auto">
          <a:xfrm flipV="1">
            <a:off x="1908175" y="5492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0" name="Line 24"/>
          <p:cNvSpPr>
            <a:spLocks noChangeShapeType="1"/>
          </p:cNvSpPr>
          <p:nvPr/>
        </p:nvSpPr>
        <p:spPr bwMode="auto">
          <a:xfrm>
            <a:off x="1908175" y="5492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1" name="Line 25"/>
          <p:cNvSpPr>
            <a:spLocks noChangeShapeType="1"/>
          </p:cNvSpPr>
          <p:nvPr/>
        </p:nvSpPr>
        <p:spPr bwMode="auto">
          <a:xfrm>
            <a:off x="4140200" y="8366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2" name="Line 26"/>
          <p:cNvSpPr>
            <a:spLocks noChangeShapeType="1"/>
          </p:cNvSpPr>
          <p:nvPr/>
        </p:nvSpPr>
        <p:spPr bwMode="auto">
          <a:xfrm>
            <a:off x="3419475" y="11255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3" name="Line 27"/>
          <p:cNvSpPr>
            <a:spLocks noChangeShapeType="1"/>
          </p:cNvSpPr>
          <p:nvPr/>
        </p:nvSpPr>
        <p:spPr bwMode="auto">
          <a:xfrm>
            <a:off x="3419475" y="11255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4" name="Line 28"/>
          <p:cNvSpPr>
            <a:spLocks noChangeShapeType="1"/>
          </p:cNvSpPr>
          <p:nvPr/>
        </p:nvSpPr>
        <p:spPr bwMode="auto">
          <a:xfrm>
            <a:off x="4859338" y="11255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5" name="Line 29"/>
          <p:cNvSpPr>
            <a:spLocks noChangeShapeType="1"/>
          </p:cNvSpPr>
          <p:nvPr/>
        </p:nvSpPr>
        <p:spPr bwMode="auto">
          <a:xfrm>
            <a:off x="3348038" y="2708275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6" name="Line 30"/>
          <p:cNvSpPr>
            <a:spLocks noChangeShapeType="1"/>
          </p:cNvSpPr>
          <p:nvPr/>
        </p:nvSpPr>
        <p:spPr bwMode="auto">
          <a:xfrm>
            <a:off x="3348038" y="2492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7" name="Line 31"/>
          <p:cNvSpPr>
            <a:spLocks noChangeShapeType="1"/>
          </p:cNvSpPr>
          <p:nvPr/>
        </p:nvSpPr>
        <p:spPr bwMode="auto">
          <a:xfrm>
            <a:off x="4787900" y="2492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8" name="Line 32"/>
          <p:cNvSpPr>
            <a:spLocks noChangeShapeType="1"/>
          </p:cNvSpPr>
          <p:nvPr/>
        </p:nvSpPr>
        <p:spPr bwMode="auto">
          <a:xfrm>
            <a:off x="3995738" y="27813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93" name="AutoShape 33"/>
          <p:cNvSpPr>
            <a:spLocks noChangeArrowheads="1"/>
          </p:cNvSpPr>
          <p:nvPr/>
        </p:nvSpPr>
        <p:spPr bwMode="auto">
          <a:xfrm>
            <a:off x="2771775" y="1557338"/>
            <a:ext cx="1143000" cy="7524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korekta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94" name="Text Box 34"/>
          <p:cNvSpPr txBox="1">
            <a:spLocks noChangeArrowheads="1"/>
          </p:cNvSpPr>
          <p:nvPr/>
        </p:nvSpPr>
        <p:spPr bwMode="auto">
          <a:xfrm>
            <a:off x="7513638" y="2397125"/>
            <a:ext cx="1508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pl-PL" altLang="pl-PL" sz="1200" dirty="0">
                <a:solidFill>
                  <a:srgbClr val="002060"/>
                </a:solidFill>
                <a:latin typeface="Times New Roman" panose="02020603050405020304" pitchFamily="18" charset="0"/>
              </a:rPr>
              <a:t>transmisja danych siecią WWW</a:t>
            </a:r>
            <a:endParaRPr lang="en-US" altLang="pl-PL" sz="1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71" name="Line 35"/>
          <p:cNvSpPr>
            <a:spLocks noChangeShapeType="1"/>
          </p:cNvSpPr>
          <p:nvPr/>
        </p:nvSpPr>
        <p:spPr bwMode="auto">
          <a:xfrm>
            <a:off x="87313" y="36369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96" name="AutoShape 36"/>
          <p:cNvSpPr>
            <a:spLocks noChangeArrowheads="1"/>
          </p:cNvSpPr>
          <p:nvPr/>
        </p:nvSpPr>
        <p:spPr bwMode="auto">
          <a:xfrm>
            <a:off x="7380288" y="3213100"/>
            <a:ext cx="1612900" cy="7572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uwierzytelnienie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danych kodem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jednorazowym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73" name="Line 37"/>
          <p:cNvSpPr>
            <a:spLocks noChangeShapeType="1"/>
          </p:cNvSpPr>
          <p:nvPr/>
        </p:nvSpPr>
        <p:spPr bwMode="auto">
          <a:xfrm>
            <a:off x="4749006" y="3591719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74" name="Line 38"/>
          <p:cNvSpPr>
            <a:spLocks noChangeShapeType="1"/>
          </p:cNvSpPr>
          <p:nvPr/>
        </p:nvSpPr>
        <p:spPr bwMode="auto">
          <a:xfrm>
            <a:off x="6948488" y="36449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75" name="Line 39"/>
          <p:cNvSpPr>
            <a:spLocks noChangeShapeType="1"/>
          </p:cNvSpPr>
          <p:nvPr/>
        </p:nvSpPr>
        <p:spPr bwMode="auto">
          <a:xfrm>
            <a:off x="8243888" y="4076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76" name="Line 40"/>
          <p:cNvSpPr>
            <a:spLocks noChangeShapeType="1"/>
          </p:cNvSpPr>
          <p:nvPr/>
        </p:nvSpPr>
        <p:spPr bwMode="auto">
          <a:xfrm flipV="1">
            <a:off x="8264525" y="1789907"/>
            <a:ext cx="0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 flipV="1">
            <a:off x="2889250" y="565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scene3d>
            <a:camera prst="orthographicFront">
              <a:rot lat="0" lon="0" rev="18300000"/>
            </a:camera>
            <a:lightRig rig="threePt" dir="t"/>
          </a:scene3d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602" name="pole tekstowe 4"/>
          <p:cNvSpPr txBox="1">
            <a:spLocks noChangeArrowheads="1"/>
          </p:cNvSpPr>
          <p:nvPr/>
        </p:nvSpPr>
        <p:spPr bwMode="auto">
          <a:xfrm>
            <a:off x="7691438" y="4221163"/>
            <a:ext cx="12287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rgbClr val="0000FF"/>
                </a:solidFill>
                <a:latin typeface="Arial" panose="020B0604020202020204" pitchFamily="34" charset="0"/>
              </a:rPr>
              <a:t>    opcjonalnie</a:t>
            </a:r>
          </a:p>
        </p:txBody>
      </p:sp>
      <p:pic>
        <p:nvPicPr>
          <p:cNvPr id="4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500511"/>
      </p:ext>
    </p:extLst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0" y="711557"/>
            <a:ext cx="914400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66675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6675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667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t">
              <a:spcBef>
                <a:spcPct val="0"/>
              </a:spcBef>
              <a:buFontTx/>
              <a:buNone/>
              <a:defRPr/>
            </a:pPr>
            <a:endParaRPr lang="pl-PL" altLang="pl-PL" sz="1600" b="1" dirty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przewodniczący komisji </a:t>
            </a:r>
            <a:r>
              <a:rPr lang="pl-PL" altLang="pl-PL" sz="1800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przekazuje operatorowi informatycznemu projekt  </a:t>
            </a:r>
          </a:p>
          <a:p>
            <a:pPr marL="361950" indent="-361950" fontAlgn="t"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 protokołu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głosowania celem </a:t>
            </a:r>
            <a:r>
              <a:rPr lang="pl-PL" altLang="pl-PL" sz="1800" dirty="0">
                <a:solidFill>
                  <a:srgbClr val="0070C0"/>
                </a:solidFill>
                <a:latin typeface="Franklin Gothic Book" panose="020B0503020102020204" pitchFamily="34" charset="0"/>
                <a:cs typeface="Times New Roman" pitchFamily="18" charset="0"/>
              </a:rPr>
              <a:t>(dwukrotnego)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wprowadzenia do systemu    informatycznego </a:t>
            </a: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system może sygnalizować  </a:t>
            </a:r>
            <a:r>
              <a:rPr lang="pl-PL" altLang="pl-PL" sz="1800" b="1" dirty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błędy (w kolorze czerwonym) 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i 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ostrzeżenia </a:t>
            </a:r>
          </a:p>
          <a:p>
            <a:pPr fontAlgn="t">
              <a:spcBef>
                <a:spcPct val="0"/>
              </a:spcBef>
              <a:buFontTx/>
              <a:buNone/>
              <a:defRPr/>
            </a:pP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 (w kolorze niebieskim)</a:t>
            </a:r>
            <a:endParaRPr lang="pl-PL" altLang="pl-PL" sz="1800" b="1" dirty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		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-  mimo tej sygnalizacji przygotowane dane liczbowe należy wprowadzić do końca !!</a:t>
            </a:r>
            <a:endParaRPr lang="pl-PL" altLang="pl-PL" sz="1800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marL="342900" indent="-342900" fontAlgn="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gdy po wprowadzeniu wszystkich danych liczbowych system sygnalizuje błędy lub błędy i ostrzeżenia, </a:t>
            </a:r>
            <a:r>
              <a:rPr lang="pl-PL" altLang="pl-PL" sz="1800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należy wydrukować zestawienia</a:t>
            </a:r>
            <a:r>
              <a:rPr lang="pl-PL" altLang="pl-PL" sz="1800" dirty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błędów</a:t>
            </a:r>
            <a:r>
              <a:rPr lang="pl-PL" altLang="pl-PL" sz="1800" dirty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i</a:t>
            </a:r>
            <a:r>
              <a:rPr lang="pl-PL" altLang="pl-PL" sz="1800" dirty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ostrzeżeń,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	   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-  obowiązkiem komisji jest zlokalizowanie błędu i jego usunięcie !</a:t>
            </a:r>
          </a:p>
          <a:p>
            <a:pPr marL="342900" indent="-342900" fontAlgn="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algn="just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komisja zobowiązana jest </a:t>
            </a:r>
            <a:r>
              <a:rPr lang="pl-PL" altLang="pl-PL" sz="1800" b="1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przeanalizować treść  komunikatu o błędzie</a:t>
            </a:r>
            <a:r>
              <a:rPr lang="pl-PL" altLang="pl-PL" sz="1800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, a jeśli to jest konieczne - powtórzyć czynności związane z ustaleniem wyników głosowania. </a:t>
            </a:r>
          </a:p>
          <a:p>
            <a:pPr marL="342900" indent="-342900" algn="just" fontAlgn="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rgbClr val="80008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28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950" y="274384"/>
            <a:ext cx="89281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rgbClr val="C0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rgbClr val="C0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wydrukowane zestawienie błędów podpisują wszystkie osoby uczestniczące </a:t>
            </a:r>
          </a:p>
          <a:p>
            <a:pPr fontAlgn="t">
              <a:defRPr/>
            </a:pPr>
            <a:r>
              <a:rPr lang="pl-PL" altLang="pl-PL" sz="1800" dirty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 w ustalaniu wyników głosowania</a:t>
            </a:r>
          </a:p>
          <a:p>
            <a:pPr marL="1257300" lvl="2" indent="-342900" algn="just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dokument ten nie jest przesyłany do Okręgowej Komisji Wyborczej!</a:t>
            </a: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algn="just" fontAlgn="t"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gdy system sygnalizuje  jedynie  ostrzeżenia</a:t>
            </a:r>
            <a:r>
              <a:rPr lang="pl-PL" altLang="pl-PL" sz="1800" dirty="0">
                <a:solidFill>
                  <a:srgbClr val="0000FF"/>
                </a:solidFill>
                <a:latin typeface="Franklin Gothic Book" panose="020B0503020102020204" pitchFamily="34" charset="0"/>
                <a:cs typeface="Times New Roman" pitchFamily="18" charset="0"/>
              </a:rPr>
              <a:t>  - 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należy wydrukować raport ostrzeżeń</a:t>
            </a: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chemeClr val="accent5"/>
              </a:solidFill>
              <a:latin typeface="Franklin Gothic Book" panose="020B0503020102020204" pitchFamily="34" charset="0"/>
            </a:endParaRPr>
          </a:p>
          <a:p>
            <a:pPr marL="1257300" lvl="2" indent="-342900" algn="just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obowiązkiem komisji jest </a:t>
            </a: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przeanalizowanie ostrzeżeń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i dokonanie korekty danych. </a:t>
            </a:r>
          </a:p>
          <a:p>
            <a:pPr marL="1258888" lvl="2" indent="-344488" algn="just" fontAlgn="t"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jeżeli komisja dojdzie do wniosku, że dane liczbowe są prawidłowe </a:t>
            </a:r>
            <a:r>
              <a:rPr lang="pl-PL" altLang="pl-PL" sz="1800" b="1" dirty="0">
                <a:solidFill>
                  <a:schemeClr val="accent5"/>
                </a:solidFill>
                <a:latin typeface="Franklin Gothic Book" panose="020B0503020102020204" pitchFamily="34" charset="0"/>
                <a:cs typeface="Times New Roman" pitchFamily="18" charset="0"/>
              </a:rPr>
              <a:t>obowiązana jest wpisać   swoje stanowisko na wydruku ostrzeżenia</a:t>
            </a:r>
          </a:p>
          <a:p>
            <a:pPr marL="1257300" lvl="2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rgbClr val="0033CC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w każdym przypadku raport ostrzeżeń podpisują wszystkie osoby uczestniczące w ustalaniu wyników głosowania</a:t>
            </a:r>
            <a:endParaRPr lang="pl-PL" altLang="pl-PL" sz="1800" dirty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altLang="pl-PL" sz="18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	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latin typeface="Franklin Gothic Book" panose="020B0503020102020204" pitchFamily="34" charset="0"/>
                <a:cs typeface="Times New Roman" pitchFamily="18" charset="0"/>
              </a:rPr>
              <a:t>komisja </a:t>
            </a:r>
            <a:r>
              <a:rPr lang="pl-PL" altLang="pl-PL" sz="1800" b="1" dirty="0">
                <a:latin typeface="Franklin Gothic Book" panose="020B0503020102020204" pitchFamily="34" charset="0"/>
                <a:cs typeface="Times New Roman" pitchFamily="18" charset="0"/>
              </a:rPr>
              <a:t>przesyła wraz z protokołami </a:t>
            </a:r>
            <a:r>
              <a:rPr lang="pl-PL" altLang="pl-PL" sz="1800" dirty="0">
                <a:latin typeface="Franklin Gothic Book" panose="020B0503020102020204" pitchFamily="34" charset="0"/>
                <a:cs typeface="Times New Roman" pitchFamily="18" charset="0"/>
              </a:rPr>
              <a:t>do Okręgowej Komisji Wyborczej </a:t>
            </a:r>
            <a:r>
              <a:rPr lang="pl-PL" altLang="pl-PL" sz="1800" b="1" dirty="0">
                <a:solidFill>
                  <a:schemeClr val="accent5"/>
                </a:solidFill>
                <a:latin typeface="Franklin Gothic Book" panose="020B0503020102020204" pitchFamily="34" charset="0"/>
                <a:cs typeface="Times New Roman" pitchFamily="18" charset="0"/>
              </a:rPr>
              <a:t>podpisany wydruk raportu ostrzeżeń </a:t>
            </a:r>
            <a:r>
              <a:rPr lang="pl-PL" altLang="pl-PL" sz="1800" dirty="0"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-  jeśli aprobowała protokół głosowania bez wprowadzania zmian w zakresie sygnalizowanym raportem ostrzeżeń</a:t>
            </a: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algn="just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sz="1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9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107950" y="992672"/>
            <a:ext cx="8785225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3975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3975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397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t"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latin typeface="Franklin Gothic Book" panose="020B0503020102020204" pitchFamily="34" charset="0"/>
                <a:cs typeface="Times New Roman" pitchFamily="18" charset="0"/>
              </a:rPr>
              <a:t>jeśli system informatyczny nie sygnalizował błędów lub zostały one usunięte, </a:t>
            </a:r>
          </a:p>
          <a:p>
            <a:pPr fontAlgn="t"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drukowany jest protokół głosowania </a:t>
            </a: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srgbClr val="0033CC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latin typeface="Franklin Gothic Book" panose="020B0503020102020204" pitchFamily="34" charset="0"/>
              </a:rPr>
              <a:t>przed wydrukiem należy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oznaczyć w aplikacji członków komisji </a:t>
            </a:r>
            <a:r>
              <a:rPr lang="pl-PL" altLang="pl-PL" sz="1800" dirty="0">
                <a:latin typeface="Franklin Gothic Book" panose="020B0503020102020204" pitchFamily="34" charset="0"/>
              </a:rPr>
              <a:t>uczestniczących w ustalaniu wyników głosowania,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którzy podpiszą protokół głosowania !!</a:t>
            </a:r>
          </a:p>
          <a:p>
            <a:pPr fontAlgn="t">
              <a:spcBef>
                <a:spcPct val="0"/>
              </a:spcBef>
              <a:buNone/>
              <a:defRPr/>
            </a:pPr>
            <a:endParaRPr lang="pl-PL" altLang="pl-PL" sz="1800" b="1" dirty="0"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latin typeface="Franklin Gothic Book" panose="020B0503020102020204" pitchFamily="34" charset="0"/>
              </a:rPr>
              <a:t>komisja sprawdza zgodność danych w wydrukowanych protokołów z ustalonymi wynikami głosowania !!</a:t>
            </a:r>
          </a:p>
          <a:p>
            <a:pPr lvl="1"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latin typeface="Franklin Gothic Book" panose="020B0503020102020204" pitchFamily="34" charset="0"/>
              </a:rPr>
              <a:t>		sprawdzenia </a:t>
            </a:r>
            <a:r>
              <a:rPr lang="pl-PL" altLang="pl-PL" sz="1800" b="1" dirty="0">
                <a:solidFill>
                  <a:srgbClr val="FF3300"/>
                </a:solidFill>
                <a:latin typeface="Franklin Gothic Book" panose="020B0503020102020204" pitchFamily="34" charset="0"/>
              </a:rPr>
              <a:t>polega na odczytaniu na głos danych z wydrukowanego protokołu i porównanie ich z danymi z projektu protokołu przekazanego operatorowi informatycznemu</a:t>
            </a:r>
            <a:r>
              <a:rPr lang="pl-PL" altLang="pl-PL" sz="1800" dirty="0">
                <a:latin typeface="Franklin Gothic Book" panose="020B0503020102020204" pitchFamily="34" charset="0"/>
              </a:rPr>
              <a:t>;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</a:rPr>
              <a:t>- ta czynność jest do bezwzględnego wykonania !!!</a:t>
            </a: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latin typeface="Calibri" panose="020F050202020403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600" dirty="0">
              <a:solidFill>
                <a:prstClr val="black"/>
              </a:solidFill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96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50825" y="2276475"/>
            <a:ext cx="8713788" cy="1081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0" y="956032"/>
            <a:ext cx="902335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osoba odpowiedzialna za obsługę informatyczną komisji dokonuje transmisji danych z protokołu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</a:rPr>
              <a:t>jakakolwiek zmiana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, w protokole, </a:t>
            </a:r>
            <a:r>
              <a:rPr lang="pl-PL" altLang="pl-PL" sz="1800" b="1" dirty="0">
                <a:solidFill>
                  <a:srgbClr val="C00000"/>
                </a:solidFill>
                <a:latin typeface="Franklin Gothic Book" panose="020B0503020102020204" pitchFamily="34" charset="0"/>
              </a:rPr>
              <a:t>powoduje konieczność ponownego wydruku tego  protokołu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</a:rPr>
              <a:t>oraz powoduje konieczność ponownej transmisji danych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do okręgowej komisji wyborczej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jeżeli możliwości techniczne nie pozwoliły na dokonanie transmisji danych, operator dokonuje zapisu danych na nośniku elektronicznym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protokół głosowania w obwodzie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(w dwóch egzemplarzach)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podpisują wszyscy członkowie komisji obecni przy ich sporządzeniu, także ci, którzy wnieśli do nich uwagi;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wszyscy członkowie komisji obecni przy sporządzeniu protokołu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parafują wszystkie strony obu egzemplarzy protokołu, z wyjątkiem strony z podpisami członków komisji</a:t>
            </a: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16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746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0" y="956038"/>
            <a:ext cx="902335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pl-PL" altLang="pl-PL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None/>
              <a:tabLst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komisje, w których protokoły drukowane są z aplikacji, zwracają dodatkowo uwagę, by wydrukowane zostały wszystkie strony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oraz strona zawierająca kod QR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. </a:t>
            </a:r>
            <a:endParaRPr kumimoji="0" lang="pl-PL" altLang="pl-PL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pl-PL" alt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podpisy nie powinny nachodzić na kod QR, ani na kody kreskowe znajdujące na protokole.</a:t>
            </a: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latin typeface="Franklin Gothic Book" panose="020B0503020102020204" pitchFamily="34" charset="0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latin typeface="Franklin Gothic Book" panose="020B0503020102020204" pitchFamily="34" charset="0"/>
              </a:rPr>
              <a:t>operator informatycznej obsługi komisji dokonuje zapisu danych z protokołu na nośniku elektronicznym, który przekazuje koordynatorowi gminnemu ds. informatyki.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Book" panose="020B0503020102020204" pitchFamily="34" charset="0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pl-PL" altLang="pl-PL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6D22F896-40B5-4ADD-8801-0D06FADFA095}" type="slidenum"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"/>
                <a:sym typeface="Roboto Condensed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29</a:t>
            </a:fld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"/>
              <a:sym typeface="Roboto Condensed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5133" y="2248270"/>
            <a:ext cx="883997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4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rostokąt 2"/>
          <p:cNvSpPr>
            <a:spLocks noChangeArrowheads="1"/>
          </p:cNvSpPr>
          <p:nvPr/>
        </p:nvSpPr>
        <p:spPr bwMode="auto">
          <a:xfrm>
            <a:off x="611981" y="828675"/>
            <a:ext cx="79200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Calibri" panose="020F0502020204030204" pitchFamily="34" charset="0"/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Calibri" panose="020F0502020204030204" pitchFamily="34" charset="0"/>
              </a:rPr>
              <a:t>I SPORZĄDZENIE PROTOKOŁÓW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Calibri" panose="020F0502020204030204" pitchFamily="34" charset="0"/>
              </a:rPr>
              <a:t>W OBWODZIE </a:t>
            </a:r>
          </a:p>
        </p:txBody>
      </p:sp>
      <p:sp>
        <p:nvSpPr>
          <p:cNvPr id="2" name="Prostokąt 1"/>
          <p:cNvSpPr/>
          <p:nvPr/>
        </p:nvSpPr>
        <p:spPr>
          <a:xfrm>
            <a:off x="0" y="1903782"/>
            <a:ext cx="8928100" cy="35861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   Liczby w protokole głosowania wpisuje się w następujący sposób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: </a:t>
            </a:r>
          </a:p>
          <a:p>
            <a:pPr marL="742950" lvl="1" indent="-285750" algn="just">
              <a:buFont typeface="Arial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  <a:ea typeface="Yu Gothic Medium" panose="020B0500000000000000" pitchFamily="34" charset="-128"/>
              <a:cs typeface="Calibri" panose="020F050202020403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liczby jednocyfrowe  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-</a:t>
            </a: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   </a:t>
            </a:r>
            <a:r>
              <a:rPr lang="pl-PL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wpisuje się w ostatniej kratce z prawej strony, </a:t>
            </a: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liczby dwucyfrowe    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-   </a:t>
            </a:r>
            <a:r>
              <a:rPr lang="pl-PL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w dwóch ostatnich kratkach z prawej strony, </a:t>
            </a: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liczby trzycyfrowe   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-  </a:t>
            </a:r>
            <a:r>
              <a:rPr lang="pl-PL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w trzech ostatnich kratkach z prawej strony itd., </a:t>
            </a:r>
            <a:r>
              <a:rPr lang="pl-PL" b="1" dirty="0">
                <a:solidFill>
                  <a:srgbClr val="0033CC"/>
                </a:solidFill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czyli tak, aby ostatnia cyfra wpisywanej liczby wypadła w ostatniej kratce z prawej strony. </a:t>
            </a:r>
          </a:p>
          <a:p>
            <a:pPr lvl="1" algn="just">
              <a:lnSpc>
                <a:spcPct val="150000"/>
              </a:lnSpc>
              <a:defRPr/>
            </a:pPr>
            <a:endParaRPr lang="pl-PL" sz="2000" dirty="0">
              <a:latin typeface="Calibri" panose="020F0502020204030204" pitchFamily="34" charset="0"/>
              <a:ea typeface="Yu Gothic Medium" panose="020B0500000000000000" pitchFamily="34" charset="-128"/>
              <a:cs typeface="Calibri" panose="020F0502020204030204" pitchFamily="34" charset="0"/>
            </a:endParaRPr>
          </a:p>
          <a:p>
            <a:pPr marL="742950" lvl="1" indent="-285750" algn="just">
              <a:buFont typeface="Arial" pitchFamily="34" charset="0"/>
              <a:buChar char="•"/>
              <a:defRPr/>
            </a:pPr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jeżeli ustalona przez komisję liczba wynosi zero, w ostatniej kratce z prawej strony należy wpisać cyfrę "0".  </a:t>
            </a: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417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0628" y="145644"/>
            <a:ext cx="8769962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altLang="pl-PL" sz="1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u="sng" dirty="0">
              <a:solidFill>
                <a:srgbClr val="00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18.</a:t>
            </a:r>
          </a:p>
          <a:p>
            <a:pPr>
              <a:defRPr/>
            </a:pPr>
            <a:r>
              <a:rPr lang="pl-PL" alt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</a:t>
            </a:r>
            <a:r>
              <a:rPr lang="pl-PL" altLang="pl-PL" sz="1800" u="sng" dirty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b="1" u="sng" dirty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podaje treść protokołu </a:t>
            </a:r>
            <a:r>
              <a:rPr lang="pl-PL" alt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do publicznej wiadomości</a:t>
            </a:r>
          </a:p>
          <a:p>
            <a:pPr algn="just"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sporządza dwie kopie protokołu</a:t>
            </a:r>
          </a:p>
          <a:p>
            <a:pPr algn="just"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kopią </a:t>
            </a: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powinna być kserokopia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ale również jako kopię protokołu można wykorzystać wydruk dodatkowego egzemplarza projektu protokołu.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lvl="1" indent="-285750" fontAlgn="t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kopie poświadczają za zgodność z oryginałem członkowie komisji obecni przy ich sporządzeniu, podpisując je, parafując każdą stronę i opatrując je pieczęcią komisji. </a:t>
            </a:r>
            <a:endParaRPr lang="pl-PL" altLang="pl-PL" sz="1800" dirty="0">
              <a:solidFill>
                <a:srgbClr val="0070C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lvl="1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kopie protokołu nie mogą zawierać strony z kodem QR.</a:t>
            </a:r>
          </a:p>
          <a:p>
            <a:pPr marL="457200" lvl="1" fontAlgn="t">
              <a:defRPr/>
            </a:pPr>
            <a:endParaRPr lang="pl-PL" altLang="pl-PL" sz="1800" b="1" dirty="0">
              <a:solidFill>
                <a:srgbClr val="FF000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JEDEN EGZEMPLARZ 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kopii protokołu głosowania, po zabezpieczeniu przed wpływem warunków atmosferycznych (deszcz itp.), </a:t>
            </a:r>
            <a:r>
              <a:rPr lang="pl-PL" altLang="pl-PL" sz="1800" b="1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wywiesza 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miejscu łatwo dostępnym dla zainteresowanych i widocznym po zamknięciu lokalu. </a:t>
            </a:r>
          </a:p>
          <a:p>
            <a:pPr marL="457200" fontAlgn="t">
              <a:defRPr/>
            </a:pPr>
            <a:endParaRPr lang="pl-PL" altLang="pl-PL" sz="1800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jeżeli w treści uwag zostaną </a:t>
            </a:r>
            <a:r>
              <a:rPr lang="pl-PL" altLang="pl-PL" sz="1800" b="1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zamieszczone dane osobowe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,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należy je zanonimizować 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 wywieszanej kopii. </a:t>
            </a:r>
          </a:p>
          <a:p>
            <a:pPr marL="457200" fontAlgn="t">
              <a:defRPr/>
            </a:pP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   do publicznej wiadomości poprzez wywieszenie </a:t>
            </a:r>
            <a:r>
              <a:rPr lang="pl-PL" altLang="pl-PL" sz="1800" b="1" dirty="0">
                <a:solidFill>
                  <a:srgbClr val="C0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podaje się st</a:t>
            </a:r>
            <a:r>
              <a:rPr lang="pl-PL" altLang="pl-PL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rony z kodem QR.</a:t>
            </a:r>
          </a:p>
          <a:p>
            <a:pPr fontAlgn="t">
              <a:defRPr/>
            </a:pPr>
            <a:r>
              <a:rPr lang="pl-PL" altLang="pl-PL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74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6853" y="-224681"/>
            <a:ext cx="877824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altLang="pl-PL" sz="1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u="sng" dirty="0">
              <a:solidFill>
                <a:srgbClr val="00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18.cd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>
              <a:defRPr/>
            </a:pPr>
            <a:r>
              <a:rPr lang="pl-PL" altLang="pl-PL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DRUGI EGZEMPLARZ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kopii protokołu przewodniczący komisji przekazuje niezwłocznie wójtowi, za pośrednictwem pełnomocnika okręgowej komisji wyborczej.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wypadku sprostowań dokonywanych w protokole komisja obowiązana jest podać treść sprostowanego protokołu - czyniąc adnotację „WADLIWY. PODLEGAŁ SPROSTOWANIU”  – na pierwotnie sporządzonym protokole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nie może opuścić lokalu wyborczego przed wywieszeniem kopii protokołów  głosowania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solidFill>
                <a:srgbClr val="FF000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zainteresowani mężowie zaufania i członkowie komisji mogą, w miarę możliwości technicznych, otrzymać kopię protokołu głosowania. 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226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388" y="188913"/>
            <a:ext cx="8856662" cy="59246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  <a:spcAft>
                <a:spcPts val="0"/>
              </a:spcAft>
              <a:defRPr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19.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ctr">
              <a:spcAft>
                <a:spcPts val="0"/>
              </a:spcAft>
              <a:defRPr/>
            </a:pPr>
            <a:r>
              <a:rPr lang="pl-PL" sz="1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przekazywanie protokołu głosowania Okręgowej  Komisji Wyborczej</a:t>
            </a:r>
          </a:p>
          <a:p>
            <a:pPr algn="ctr" fontAlgn="ctr">
              <a:spcAft>
                <a:spcPts val="0"/>
              </a:spcAft>
              <a:defRPr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przewodniczący komisji ustala z pozostałymi członkami sposób komunikowania się w razie potrzeby zwołania posiedzenia. </a:t>
            </a:r>
            <a:r>
              <a:rPr lang="pl-PL" sz="1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Członkowie komisji zobowiązani są do pozostawania w gotowości do wzięcia udziału w ewentualnym posiedzeniu komisji w takim przypadku.</a:t>
            </a: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dokumenty umieszcza się w odrębnych kopertach </a:t>
            </a:r>
            <a:r>
              <a:rPr lang="pl-PL" sz="1800" b="1" u="sng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(ŁĄCZNIE TRZY KOPERTY) !! </a:t>
            </a:r>
          </a:p>
          <a:p>
            <a:pPr marL="342900" indent="-342900" fontAlgn="ctr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które obowiązkowo zakleja się, pieczętuje na złączeniach oraz opisuje.</a:t>
            </a:r>
            <a:endParaRPr lang="pl-PL" sz="1800" dirty="0">
              <a:solidFill>
                <a:schemeClr val="accent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protokoły przewodniczący komisji przekazuje pełnomocnikowi okręgowej komisji wyborczej.</a:t>
            </a:r>
          </a:p>
          <a:p>
            <a:pPr marL="342900" indent="-342900" fontAlgn="ctr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PIERWSZEJ KOPERCIE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przekazujemy pełnomocnikowi okręgowej komisji wyborczej </a:t>
            </a:r>
            <a:r>
              <a:rPr lang="pl-PL" sz="18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jeden egzemplarz protokołu głosowania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wraz ze wszystkimi załącznikami, jeżeli były sporządzone (adnotacje komisji, które nie zmieściły się w protokole, uwagi mężów zaufania, uwagi członków komisji, stanowisko komisji w sprawie uwag wniesionych przez mężów zaufania lub członków komisji, stanowiące ich integralną część). </a:t>
            </a: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kopercie tej komisje posiadające obsługę informatyczną umieszczają również stronę zawierającą kod QR.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092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388" y="188913"/>
            <a:ext cx="8856662" cy="61709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  <a:spcAft>
                <a:spcPts val="0"/>
              </a:spcAft>
              <a:defRPr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19.cd.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ctr">
              <a:spcAft>
                <a:spcPts val="0"/>
              </a:spcAft>
              <a:defRPr/>
            </a:pPr>
            <a:r>
              <a:rPr lang="pl-PL" sz="1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przekazywanie protokołu głosowania Okręgowej  Komisji Wyborczej</a:t>
            </a:r>
          </a:p>
          <a:p>
            <a:pPr algn="ctr" fontAlgn="ctr">
              <a:spcAft>
                <a:spcPts val="0"/>
              </a:spcAft>
              <a:defRPr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ctr">
              <a:spcAft>
                <a:spcPts val="0"/>
              </a:spcAft>
              <a:defRPr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DRUGIEJ KOPERCIE 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przekazuje się  </a:t>
            </a:r>
            <a:r>
              <a:rPr lang="pl-PL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kopię protokołu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ewentualnymi załącznikami,    ale </a:t>
            </a:r>
            <a:r>
              <a:rPr lang="pl-PL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 strony z kodem QR.</a:t>
            </a: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TRZECIEJ KOPERCIE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przekazuje się </a:t>
            </a:r>
            <a:r>
              <a:rPr lang="pl-PL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raport ostrzeżeń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jeżeli został sporządzony. </a:t>
            </a: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powyższe dokumenty należy przekazać wyłącznie pełnomocnikowi okręgowej komisji wyborczej </a:t>
            </a:r>
            <a:r>
              <a:rPr lang="pl-PL" sz="1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lub osobie przez niego upoważnionej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ich przekazanie </a:t>
            </a:r>
            <a:r>
              <a:rPr lang="pl-P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potwierdza się na piśmie. </a:t>
            </a:r>
          </a:p>
          <a:p>
            <a:pPr lvl="4" fontAlgn="ctr">
              <a:defRPr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w czasie przewożenia i przekazywania koperty z protokołem mogą być obecni mężowie z	zaufania i obserwatorzy międzynarodowi.</a:t>
            </a:r>
          </a:p>
          <a:p>
            <a:pPr lvl="4" fontAlgn="ctr">
              <a:defRPr/>
            </a:pP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4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egzemplarz kopii, o którym mowa była w </a:t>
            </a:r>
            <a:r>
              <a:rPr lang="pl-PL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18.cd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jest również wykorzystywany przez koordynatora gminnego ds. informatyki do potwierdzenia protokołu w systemie informatycznym oraz w przypadku, gdy komisja nie miała zapewnionej obsługi informatycznej do wprowadzenia danych liczbowych do tego systemu.</a:t>
            </a: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1433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20.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z dokumentami z wyborów</a:t>
            </a:r>
          </a:p>
          <a:p>
            <a:pPr algn="ctr">
              <a:defRPr/>
            </a:pPr>
            <a:endParaRPr lang="pl-PL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komisja składa do opakowań zbiorczych np. worków, osobno: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pierwszym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opisane pakiety zawierające posegregowane ważne, nieważne i niewykorzystane karty do głosowania.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lvl="2" indent="-285750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	opakowanie zbiorcze zapieczętowuje się, przy użyciu pieczęci komisji, w sposób uniemożliwiający 	jego otwarcie bez naruszenia odcisku pieczęci. </a:t>
            </a:r>
          </a:p>
          <a:p>
            <a:pPr marL="285750" lvl="2" indent="-285750">
              <a:buFont typeface="Arial" panose="020B0604020202020204" pitchFamily="34" charset="0"/>
              <a:buChar char="•"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	w przypadku użycia worków do przygotowania opakowań zbiorczych komisja zamyka worek, 	oklejając go dokładnie taśmą klejącą, i nakłada plombę strunową, jeżeli została przekazana 	komisji.</a:t>
            </a:r>
          </a:p>
          <a:p>
            <a:pPr>
              <a:defRPr/>
            </a:pPr>
            <a:endParaRPr lang="pl-PL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816267" y="1854472"/>
            <a:ext cx="699135" cy="989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8970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71404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20.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z dokumentami z wyborów</a:t>
            </a:r>
          </a:p>
          <a:p>
            <a:pPr algn="ctr">
              <a:defRPr/>
            </a:pPr>
            <a:endParaRPr lang="pl-PL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drugim opakowaniu</a:t>
            </a:r>
          </a:p>
          <a:p>
            <a:pPr algn="ctr">
              <a:defRPr/>
            </a:pP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drugi egzemplarz protokołu głosowania</a:t>
            </a:r>
            <a:r>
              <a:rPr lang="pl-PL" sz="1800" dirty="0">
                <a:latin typeface="Franklin Gothic Book" panose="020B0503020102020204" pitchFamily="34" charset="0"/>
              </a:rPr>
              <a:t>;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spis wyborców</a:t>
            </a:r>
            <a:r>
              <a:rPr lang="pl-PL" sz="1800" dirty="0">
                <a:latin typeface="Franklin Gothic Book" panose="020B0503020102020204" pitchFamily="34" charset="0"/>
              </a:rPr>
              <a:t> </a:t>
            </a:r>
          </a:p>
          <a:p>
            <a:pPr lvl="0" fontAlgn="ctr"/>
            <a:r>
              <a:rPr lang="pl-PL" sz="1800" dirty="0">
                <a:latin typeface="Franklin Gothic Book" panose="020B0503020102020204" pitchFamily="34" charset="0"/>
              </a:rPr>
              <a:t>	wraz z dołączonymi do niego zaświadczeniami o prawie do głosowania oraz 	aktami 	pełnomocnictwa;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pakiety zawierające koperty wraz z kartami</a:t>
            </a:r>
            <a:r>
              <a:rPr lang="pl-PL" sz="1800" dirty="0">
                <a:latin typeface="Franklin Gothic Book" panose="020B0503020102020204" pitchFamily="34" charset="0"/>
              </a:rPr>
              <a:t>,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pakiety wyborcze niedoręczone lub nieodebrane osobiście przez wyborców</a:t>
            </a:r>
            <a:r>
              <a:rPr lang="pl-PL" sz="1800" dirty="0">
                <a:latin typeface="Franklin Gothic Book" panose="020B0503020102020204" pitchFamily="34" charset="0"/>
              </a:rPr>
              <a:t> 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puste koperty zwrotne oraz puste koperty na kartę do głosowania</a:t>
            </a:r>
            <a:r>
              <a:rPr lang="pl-PL" sz="1800" dirty="0">
                <a:latin typeface="Franklin Gothic Book" panose="020B0503020102020204" pitchFamily="34" charset="0"/>
              </a:rPr>
              <a:t>, 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endParaRPr lang="pl-PL" sz="1800" b="1" u="sng" dirty="0">
              <a:latin typeface="Franklin Gothic Book" panose="020B050302010202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ewentualnie</a:t>
            </a:r>
            <a:r>
              <a:rPr lang="pl-PL" sz="1800" dirty="0">
                <a:latin typeface="Franklin Gothic Book" panose="020B0503020102020204" pitchFamily="34" charset="0"/>
              </a:rPr>
              <a:t>: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nieuwzględnione w obliczeniach karty do głosowania</a:t>
            </a:r>
            <a:r>
              <a:rPr lang="pl-PL" sz="1800" dirty="0">
                <a:latin typeface="Franklin Gothic Book" panose="020B0503020102020204" pitchFamily="34" charset="0"/>
              </a:rPr>
              <a:t> </a:t>
            </a:r>
          </a:p>
          <a:p>
            <a:pPr lvl="0" fontAlgn="ctr"/>
            <a:r>
              <a:rPr lang="pl-PL" sz="1800" dirty="0">
                <a:latin typeface="Franklin Gothic Book" panose="020B0503020102020204" pitchFamily="34" charset="0"/>
              </a:rPr>
              <a:t>	niewrzucone do urny wyborczej, znalezione przez komisję, </a:t>
            </a:r>
            <a:endParaRPr lang="pl-PL" sz="1800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102162" y="1558380"/>
            <a:ext cx="699135" cy="989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3881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71404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endParaRPr 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20.cd.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z dokumentami z wyborów</a:t>
            </a:r>
          </a:p>
          <a:p>
            <a:pPr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drugim opakowaniu</a:t>
            </a:r>
          </a:p>
          <a:p>
            <a:pPr algn="ctr">
              <a:defRPr/>
            </a:pP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nośniki z zarejestrowanym przez mężów zaufania przebiegiem czynności komisji</a:t>
            </a:r>
            <a:r>
              <a:rPr lang="pl-PL" sz="1800" dirty="0">
                <a:latin typeface="Franklin Gothic Book" panose="020B0503020102020204" pitchFamily="34" charset="0"/>
              </a:rPr>
              <a:t>, </a:t>
            </a:r>
          </a:p>
          <a:p>
            <a:pPr lvl="0" fontAlgn="ctr"/>
            <a:r>
              <a:rPr lang="pl-PL" sz="1800" dirty="0">
                <a:latin typeface="Franklin Gothic Book" panose="020B0503020102020204" pitchFamily="34" charset="0"/>
              </a:rPr>
              <a:t>	o ile został dołączony jako dokument z wyborów,</a:t>
            </a:r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wszystkie arkusze pomocnicze i niewykorzystane formularze protokołu</a:t>
            </a:r>
            <a:r>
              <a:rPr lang="pl-PL" sz="1800" dirty="0">
                <a:latin typeface="Franklin Gothic Book" panose="020B0503020102020204" pitchFamily="34" charset="0"/>
              </a:rPr>
              <a:t> (także błędnie wypełnione) </a:t>
            </a:r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pl-PL" sz="1800" dirty="0">
                <a:latin typeface="Franklin Gothic Book" panose="020B0503020102020204" pitchFamily="34" charset="0"/>
              </a:rPr>
              <a:t>oraz </a:t>
            </a:r>
            <a:r>
              <a:rPr lang="pl-PL" sz="1800" b="1" u="sng" dirty="0">
                <a:latin typeface="Franklin Gothic Book" panose="020B0503020102020204" pitchFamily="34" charset="0"/>
              </a:rPr>
              <a:t>wadliwie sporządzone protokoły głosowania, drugie egzemplarze raportu ostrzeżeń </a:t>
            </a:r>
            <a:endParaRPr lang="pl-PL" sz="1800" dirty="0">
              <a:latin typeface="Franklin Gothic Book" panose="020B0503020102020204" pitchFamily="34" charset="0"/>
            </a:endParaRPr>
          </a:p>
          <a:p>
            <a:pPr fontAlgn="ctr"/>
            <a:r>
              <a:rPr lang="pl-PL" sz="1800" dirty="0">
                <a:latin typeface="Franklin Gothic Book" panose="020B0503020102020204" pitchFamily="34" charset="0"/>
              </a:rPr>
              <a:t>	</a:t>
            </a:r>
          </a:p>
          <a:p>
            <a:pPr fontAlgn="ctr"/>
            <a:r>
              <a:rPr lang="pl-PL" sz="1800" dirty="0">
                <a:latin typeface="Franklin Gothic Book" panose="020B0503020102020204" pitchFamily="34" charset="0"/>
              </a:rPr>
              <a:t>opakowanie to opisuje się, pieczętuje i zabezpiecza przed możliwością niekontrolowanego otwarcia.</a:t>
            </a:r>
          </a:p>
          <a:p>
            <a:pPr fontAlgn="ctr"/>
            <a:r>
              <a:rPr lang="pl-PL" sz="1800" dirty="0">
                <a:latin typeface="Franklin Gothic Book" panose="020B0503020102020204" pitchFamily="34" charset="0"/>
              </a:rPr>
              <a:t>			</a:t>
            </a:r>
          </a:p>
          <a:p>
            <a:pPr algn="just" fontAlgn="ctr"/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trzecim opakowaniu</a:t>
            </a:r>
          </a:p>
          <a:p>
            <a:pPr fontAlgn="ctr"/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pozostałą dokumentację komisji, w tym protokoły posiedzeń i uchwały. </a:t>
            </a:r>
          </a:p>
          <a:p>
            <a:pPr fontAlgn="ctr"/>
            <a:endParaRPr lang="pl-PL" sz="20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fontAlgn="ctr"/>
            <a:endParaRPr lang="pl-PL" sz="1800" u="sng" dirty="0">
              <a:latin typeface="Franklin Gothic Book" panose="020B050302010202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endParaRPr lang="pl-PL" sz="2000" b="1" u="sng" dirty="0">
              <a:latin typeface="Franklin Gothic Book" panose="020B0503020102020204" pitchFamily="34" charset="0"/>
            </a:endParaRPr>
          </a:p>
          <a:p>
            <a:pPr fontAlgn="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441796" y="1253580"/>
            <a:ext cx="699135" cy="989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 descr="Clipart - Misc Bag Generic Blu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7652652" y="4358185"/>
            <a:ext cx="699135" cy="989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60123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6217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endParaRPr 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20.cd.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z dokumentami z wyborów</a:t>
            </a:r>
          </a:p>
          <a:p>
            <a:pPr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ponadto</a:t>
            </a:r>
          </a:p>
          <a:p>
            <a:pPr algn="ctr">
              <a:defRPr/>
            </a:pP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t">
              <a:defRPr/>
            </a:pP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I</a:t>
            </a:r>
          </a:p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osobno pakuje się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listę osób, którym udzielono pełnomocnictwa </a:t>
            </a: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</a:p>
          <a:p>
            <a:pPr fontAlgn="t">
              <a:defRPr/>
            </a:pP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należy zwrócić szczególną uwagę, aby podczas segregowania dokumentów z 	wyborów wyodrębnić tę listę. </a:t>
            </a:r>
          </a:p>
          <a:p>
            <a:pPr fontAlgn="t">
              <a:defRPr/>
            </a:pP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MOŻE ONA ZOSTAĆ ZŁOŻONA DO ŻADNEGO OPAKOWANIA ZBIORCZEGO !!</a:t>
            </a:r>
          </a:p>
          <a:p>
            <a:pPr fontAlgn="t"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listę osób, którym udzielono pełnomocnictwa do głosowania, urzędnik wyborczy przekazuje przedstawicielowi wójta. </a:t>
            </a:r>
          </a:p>
          <a:p>
            <a:pPr fontAlgn="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t">
              <a:defRPr/>
            </a:pPr>
            <a:r>
              <a:rPr lang="pl-PL" altLang="pl-PL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</a:t>
            </a:r>
          </a:p>
          <a:p>
            <a:pPr fontAlgn="t"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przewodniczący obwodowej komisji wyborczej </a:t>
            </a: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przekazuje w depozyt urzędnikowi wyborczemu 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wszystkie opakowania zbiorcze i paczki z dokumentami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oraz pieczęć komisji</a:t>
            </a:r>
          </a:p>
          <a:p>
            <a:pPr algn="jus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441796" y="1253580"/>
            <a:ext cx="699135" cy="989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50731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ymbol zastępczy tekstu 1"/>
          <p:cNvSpPr>
            <a:spLocks noGrp="1"/>
          </p:cNvSpPr>
          <p:nvPr>
            <p:ph type="body" sz="quarter" idx="4294967295"/>
          </p:nvPr>
        </p:nvSpPr>
        <p:spPr>
          <a:xfrm>
            <a:off x="-4763" y="34925"/>
            <a:ext cx="9148763" cy="6858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28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</p:txBody>
      </p:sp>
      <p:sp>
        <p:nvSpPr>
          <p:cNvPr id="118787" name="pole tekstowe 2"/>
          <p:cNvSpPr txBox="1">
            <a:spLocks noChangeArrowheads="1"/>
          </p:cNvSpPr>
          <p:nvPr/>
        </p:nvSpPr>
        <p:spPr bwMode="auto">
          <a:xfrm>
            <a:off x="82035" y="4566638"/>
            <a:ext cx="54006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4000" b="1" dirty="0">
                <a:solidFill>
                  <a:srgbClr val="FFFFFF"/>
                </a:solidFill>
                <a:latin typeface="Arial" panose="020B0604020202020204" pitchFamily="34" charset="0"/>
              </a:rPr>
              <a:t>Dziękujemy za uwagę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>
              <a:solidFill>
                <a:srgbClr val="58595B"/>
              </a:solidFill>
              <a:latin typeface="Arial" panose="020B0604020202020204" pitchFamily="34" charset="0"/>
            </a:endParaRPr>
          </a:p>
        </p:txBody>
      </p:sp>
      <p:pic>
        <p:nvPicPr>
          <p:cNvPr id="6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848" y="2897082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t>38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388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rostokąt 5"/>
          <p:cNvSpPr>
            <a:spLocks noChangeArrowheads="1"/>
          </p:cNvSpPr>
          <p:nvPr/>
        </p:nvSpPr>
        <p:spPr bwMode="auto">
          <a:xfrm>
            <a:off x="1121569" y="463292"/>
            <a:ext cx="70564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pl-PL" altLang="pl-PL" sz="2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pl-PL" altLang="pl-PL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czynności przed otworzeniem urny</a:t>
            </a:r>
          </a:p>
        </p:txBody>
      </p:sp>
      <p:sp>
        <p:nvSpPr>
          <p:cNvPr id="40963" name="Tytuł 14"/>
          <p:cNvSpPr>
            <a:spLocks noGrp="1"/>
          </p:cNvSpPr>
          <p:nvPr>
            <p:ph type="ctrTitle" idx="4294967295"/>
          </p:nvPr>
        </p:nvSpPr>
        <p:spPr>
          <a:xfrm>
            <a:off x="362743" y="1058348"/>
            <a:ext cx="8642350" cy="2271712"/>
          </a:xfrm>
        </p:spPr>
        <p:txBody>
          <a:bodyPr/>
          <a:lstStyle/>
          <a:p>
            <a:pPr algn="l"/>
            <a:br>
              <a:rPr lang="pl-PL" altLang="pl-PL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pierwszej kolejności komisja dokonuje rozliczenia kart do głosowania.</a:t>
            </a:r>
            <a:br>
              <a:rPr lang="pl-PL" altLang="pl-PL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l-PL" altLang="pl-PL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1.  </a:t>
            </a:r>
            <a:br>
              <a:rPr lang="pl-PL" altLang="pl-PL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800" u="sng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wpisuje </a:t>
            </a:r>
            <a:r>
              <a:rPr lang="pl-PL" altLang="pl-PL" sz="1800" b="1" u="sng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punkcie 1 protokołu </a:t>
            </a:r>
            <a:r>
              <a:rPr lang="pl-PL" alt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- liczbę otrzymanych kart do głosowania </a:t>
            </a:r>
            <a:r>
              <a:rPr lang="pl-PL" altLang="pl-PL" sz="1200" dirty="0">
                <a:latin typeface="Calibri" panose="020F0502020204030204" pitchFamily="34" charset="0"/>
                <a:cs typeface="Calibri" panose="020F0502020204030204" pitchFamily="34" charset="0"/>
              </a:rPr>
              <a:t>(ustaloną/przeliczoną przed rozpoczęciem głosowania tj. przed 7 rano !)</a:t>
            </a:r>
            <a:br>
              <a:rPr lang="pl-PL" altLang="pl-PL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l-PL" altLang="pl-PL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l-PL" altLang="pl-PL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altLang="pl-PL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Podtytuł 15"/>
          <p:cNvSpPr>
            <a:spLocks noGrp="1"/>
          </p:cNvSpPr>
          <p:nvPr>
            <p:ph type="subTitle" idx="4294967295"/>
          </p:nvPr>
        </p:nvSpPr>
        <p:spPr>
          <a:xfrm>
            <a:off x="285749" y="3562286"/>
            <a:ext cx="8640763" cy="2808288"/>
          </a:xfrm>
        </p:spPr>
        <p:txBody>
          <a:bodyPr/>
          <a:lstStyle/>
          <a:p>
            <a:pPr marL="76200" indent="0" algn="l"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2.</a:t>
            </a:r>
          </a:p>
          <a:p>
            <a:pPr marL="76200" indent="0" algn="l">
              <a:buNone/>
              <a:defRPr/>
            </a:pPr>
            <a:r>
              <a:rPr 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ustalenie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liczby wyborców uprawnionych do głosowania </a:t>
            </a: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punkt 2 protokołu</a:t>
            </a:r>
          </a:p>
          <a:p>
            <a:pPr algn="l">
              <a:defRPr/>
            </a:pPr>
            <a:endParaRPr lang="pl-PL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ustala się na </a:t>
            </a:r>
            <a:r>
              <a:rPr lang="pl-PL" sz="1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podstawie liczby osób umieszczonych w spisie łącznie z osobami dopisanymi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przez komisję w trakcie głosowania na dodatkowym formularzu spisu.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pl-PL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240581799"/>
              </p:ext>
            </p:extLst>
          </p:nvPr>
        </p:nvGraphicFramePr>
        <p:xfrm>
          <a:off x="362743" y="2906722"/>
          <a:ext cx="8208963" cy="655564"/>
        </p:xfrm>
        <a:graphic>
          <a:graphicData uri="http://schemas.openxmlformats.org/drawingml/2006/table">
            <a:tbl>
              <a:tblPr/>
              <a:tblGrid>
                <a:gridCol w="41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5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55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Liczba otrzymanych przez obwodową komisję wyborczą kart do głosowania, </a:t>
                      </a: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ustalona po ich przeliczeniu przed rozpoczęciem głosowania </a:t>
                      </a: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 uwzględnieniem ewentualnych kart otrzymanych z rezerwy</a:t>
                      </a:r>
                      <a:endParaRPr kumimoji="0" lang="pl-PL" altLang="pl-P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0 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50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rostokąt 3"/>
          <p:cNvSpPr>
            <a:spLocks noChangeArrowheads="1"/>
          </p:cNvSpPr>
          <p:nvPr/>
        </p:nvSpPr>
        <p:spPr bwMode="auto">
          <a:xfrm>
            <a:off x="1256442" y="123827"/>
            <a:ext cx="72009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  <a:latin typeface="Arial" panose="020B060402020202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b="1" u="sng" dirty="0">
                <a:solidFill>
                  <a:srgbClr val="0070C0"/>
                </a:solidFill>
                <a:latin typeface="Arial" panose="020B0604020202020204" pitchFamily="34" charset="0"/>
              </a:rPr>
              <a:t>czynności przed otworzeniem urny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148431" y="1433104"/>
            <a:ext cx="8856662" cy="6674575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29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endParaRPr lang="pl-PL" dirty="0"/>
          </a:p>
          <a:p>
            <a:pPr marL="0" lvl="0" indent="0">
              <a:buClr>
                <a:srgbClr val="C7D3E6"/>
              </a:buClr>
              <a:buNone/>
              <a:defRPr/>
            </a:pPr>
            <a:endParaRPr lang="pl-PL" sz="23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Clr>
                <a:srgbClr val="C7D3E6"/>
              </a:buClr>
              <a:buNone/>
              <a:defRPr/>
            </a:pPr>
            <a:r>
              <a:rPr lang="pl-PL" sz="26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3.</a:t>
            </a:r>
            <a:endParaRPr lang="pl-PL" sz="2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r>
              <a:rPr lang="pl-PL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Komisja przelicza </a:t>
            </a:r>
            <a:r>
              <a:rPr lang="pl-PL" sz="2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niewykorzystane karty do głosowania</a:t>
            </a:r>
            <a:r>
              <a:rPr lang="pl-PL" sz="26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i liczbę wpisuje się </a:t>
            </a:r>
            <a:r>
              <a:rPr lang="pl-PL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punkcie 3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protokołu głosowania.</a:t>
            </a: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- karty niewykorzystane należy zapakować w pakiet, opieczętować i opisać.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2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6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4.</a:t>
            </a:r>
            <a:endParaRPr lang="pl-PL" sz="2600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r>
              <a:rPr lang="pl-PL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komisja  ustala </a:t>
            </a:r>
            <a:r>
              <a:rPr lang="pl-PL" sz="2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liczbę wyborców, którym wydano karty do głosowania </a:t>
            </a:r>
            <a:r>
              <a:rPr lang="pl-PL" sz="2600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tzn. ustala liczbę podpisów potwierdzających otrzymanie karty do głosowania </a:t>
            </a:r>
            <a:r>
              <a:rPr lang="pl-PL" sz="2600" b="1" u="sng" dirty="0">
                <a:latin typeface="Calibri" panose="020F0502020204030204" pitchFamily="34" charset="0"/>
                <a:cs typeface="Calibri" panose="020F0502020204030204" pitchFamily="34" charset="0"/>
              </a:rPr>
              <a:t>z uwzględnieniem podpisów złożonych na dodatkowych formularzach</a:t>
            </a:r>
          </a:p>
          <a:p>
            <a:pPr marL="685800" lvl="1" algn="just" fontAlgn="ctr">
              <a:buFont typeface="Arial" panose="020B0604020202020204" pitchFamily="34" charset="0"/>
              <a:buChar char="•"/>
              <a:defRPr/>
            </a:pPr>
            <a:r>
              <a:rPr lang="pl-PL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 ustalaniu liczby wydanych kart nie uwzględnia się liczby adnotacji o wysłaniu pakietu wyborczego.</a:t>
            </a:r>
            <a:endParaRPr lang="pl-PL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 fontAlgn="ctr">
              <a:buFont typeface="Arial" panose="020B0604020202020204" pitchFamily="34" charset="0"/>
              <a:buNone/>
              <a:defRPr/>
            </a:pPr>
            <a:endParaRPr lang="pl-PL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 fontAlgn="ctr">
              <a:buFont typeface="Arial" panose="020B0604020202020204" pitchFamily="34" charset="0"/>
              <a:buNone/>
              <a:defRPr/>
            </a:pP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Ustaloną liczbę wyborców, którym wydano karty do głosowania  </a:t>
            </a:r>
            <a:r>
              <a:rPr lang="pl-PL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wpisuje się w punkcie 4  protokołu</a:t>
            </a:r>
          </a:p>
          <a:p>
            <a:pPr marL="0" lvl="1" indent="0" algn="just" fontAlgn="ctr">
              <a:buFont typeface="Arial" panose="020B0604020202020204" pitchFamily="34" charset="0"/>
              <a:buNone/>
              <a:defRPr/>
            </a:pPr>
            <a:endParaRPr lang="pl-PL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-400050" algn="just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70C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u="sng" dirty="0"/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ctr">
              <a:defRPr/>
            </a:pPr>
            <a:endParaRPr lang="pl-PL" dirty="0"/>
          </a:p>
          <a:p>
            <a:pPr fontAlgn="ctr">
              <a:defRPr/>
            </a:pPr>
            <a:endParaRPr lang="pl-P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6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38730"/>
              </p:ext>
            </p:extLst>
          </p:nvPr>
        </p:nvGraphicFramePr>
        <p:xfrm>
          <a:off x="165464" y="1799988"/>
          <a:ext cx="8839629" cy="2562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05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05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wyborców uprawnionych do głosowania (</a:t>
                      </a:r>
                      <a:r>
                        <a:rPr lang="pl-PL" sz="1200" i="1" kern="0" dirty="0">
                          <a:effectLst/>
                        </a:rPr>
                        <a:t>umieszczonych w spisie, </a:t>
                      </a:r>
                      <a:br>
                        <a:rPr lang="pl-PL" sz="1200" i="1" kern="0" dirty="0">
                          <a:effectLst/>
                        </a:rPr>
                      </a:br>
                      <a:r>
                        <a:rPr lang="pl-PL" sz="1200" i="1" kern="0" dirty="0">
                          <a:effectLst/>
                        </a:rPr>
                        <a:t>z uwzględnieniem dodatkowych formularzy</a:t>
                      </a:r>
                      <a:r>
                        <a:rPr lang="pl-PL" sz="1200" kern="0" dirty="0">
                          <a:effectLst/>
                        </a:rPr>
                        <a:t>) w chwili zakończenia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9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niewykorzystanych kart do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5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wyborców, którym wydano karty do głosowania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pl-PL" sz="1200" dirty="0">
                          <a:effectLst/>
                        </a:rPr>
                        <a:t>(</a:t>
                      </a:r>
                      <a:r>
                        <a:rPr lang="pl-PL" sz="1200" i="1" dirty="0">
                          <a:effectLst/>
                        </a:rPr>
                        <a:t>liczba podpisów w spisie oraz adnotacje o wydaniu karty bez potwierdzenia podpisem w spisie</a:t>
                      </a:r>
                      <a:r>
                        <a:rPr lang="pl-PL" sz="1200" dirty="0">
                          <a:effectLst/>
                        </a:rPr>
                        <a:t>)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4 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8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778">
                <a:tc gridSpan="7">
                  <a:txBody>
                    <a:bodyPr/>
                    <a:lstStyle/>
                    <a:p>
                      <a:pPr marL="414020" indent="-414020">
                        <a:spcAft>
                          <a:spcPts val="0"/>
                        </a:spcAft>
                      </a:pPr>
                      <a:endParaRPr lang="pl-PL" sz="900" dirty="0">
                        <a:effectLst/>
                      </a:endParaRPr>
                    </a:p>
                    <a:p>
                      <a:pPr marL="414020" indent="-414020"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</a:rPr>
                        <a:t>Uwaga! Suma liczb z pkt 3 i 4 powinna być równa liczbie z pkt 1, jeśli tak nie jest — przypuszczalną przyczynę należy opisać  w              pkt 15.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Prostokąt 3"/>
          <p:cNvSpPr/>
          <p:nvPr/>
        </p:nvSpPr>
        <p:spPr>
          <a:xfrm>
            <a:off x="2451462" y="483614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l-PL" altLang="pl-PL" sz="2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ROZLICZENIE KART DO GŁOSOWANIA</a:t>
            </a:r>
          </a:p>
          <a:p>
            <a:pPr lvl="0" algn="ctr">
              <a:spcBef>
                <a:spcPct val="0"/>
              </a:spcBef>
              <a:defRPr/>
            </a:pPr>
            <a:r>
              <a:rPr lang="pl-PL" altLang="pl-PL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czynności przed otworzeniem urny</a:t>
            </a:r>
          </a:p>
        </p:txBody>
      </p:sp>
    </p:spTree>
    <p:extLst>
      <p:ext uri="{BB962C8B-B14F-4D97-AF65-F5344CB8AC3E}">
        <p14:creationId xmlns:p14="http://schemas.microsoft.com/office/powerpoint/2010/main" val="242152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156754" y="1576251"/>
            <a:ext cx="8987246" cy="6765805"/>
          </a:xfrm>
        </p:spPr>
        <p:txBody>
          <a:bodyPr>
            <a:normAutofit fontScale="85000" lnSpcReduction="1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5.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wypełniany warunkowo !</a:t>
            </a:r>
            <a:endParaRPr lang="pl-PL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900" dirty="0">
                <a:solidFill>
                  <a:schemeClr val="tx1"/>
                </a:solidFill>
              </a:rPr>
              <a:t>wypełnianie</a:t>
            </a:r>
            <a:r>
              <a:rPr lang="pl-PL" sz="1900" dirty="0">
                <a:solidFill>
                  <a:schemeClr val="bg1"/>
                </a:solidFill>
              </a:rPr>
              <a:t> </a:t>
            </a:r>
            <a:r>
              <a:rPr lang="pl-PL" sz="1900" b="1" dirty="0">
                <a:solidFill>
                  <a:srgbClr val="0070C0"/>
                </a:solidFill>
              </a:rPr>
              <a:t>punktu 15 protokołu </a:t>
            </a:r>
            <a:r>
              <a:rPr lang="pl-PL" sz="1900" dirty="0">
                <a:solidFill>
                  <a:schemeClr val="tx1"/>
                </a:solidFill>
              </a:rPr>
              <a:t>głosowania (ostatnia strona protokołu)</a:t>
            </a:r>
          </a:p>
          <a:p>
            <a:pPr marL="685800" lvl="1">
              <a:buFont typeface="Arial" panose="020B0604020202020204" pitchFamily="34" charset="0"/>
              <a:buChar char="•"/>
              <a:defRPr/>
            </a:pP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wypełniamy tylko wtedy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gdy czy liczba kart niewykorzystanych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(pkt. 3 protokołu) 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liczba wyborców, którym wydano karty do głosowania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(pkt. 4 protokołu) nie  stanowi sumy liczby kart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które otrzymała komisja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(pkt. 1 protokołu).</a:t>
            </a:r>
          </a:p>
          <a:p>
            <a:pPr marL="400050" lvl="1" indent="0">
              <a:buFont typeface="Arial" panose="020B0604020202020204" pitchFamily="34" charset="0"/>
              <a:buNone/>
              <a:defRPr/>
            </a:pPr>
            <a:endParaRPr lang="pl-PL" sz="19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900" dirty="0">
                <a:solidFill>
                  <a:srgbClr val="FF0000"/>
                </a:solidFill>
              </a:rPr>
              <a:t>w punkcie tym należy wskazać przypuszczalną przyczynę niezgodności, a nie wyłącznie informację, że niezgodność występuje</a:t>
            </a:r>
          </a:p>
          <a:p>
            <a:pPr>
              <a:defRPr/>
            </a:pPr>
            <a:endParaRPr lang="pl-PL" sz="19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900" b="1" dirty="0">
                <a:solidFill>
                  <a:srgbClr val="0070C0"/>
                </a:solidFill>
              </a:rPr>
              <a:t>Jeśli niezgodności nie ma </a:t>
            </a:r>
            <a:r>
              <a:rPr lang="pl-PL" sz="1900" dirty="0">
                <a:solidFill>
                  <a:srgbClr val="0070C0"/>
                </a:solidFill>
              </a:rPr>
              <a:t>(tak jak w prezentacji) wówczas wpisujemy wyrazy </a:t>
            </a:r>
            <a:r>
              <a:rPr lang="pl-PL" sz="1900" b="1" dirty="0">
                <a:solidFill>
                  <a:srgbClr val="0070C0"/>
                </a:solidFill>
              </a:rPr>
              <a:t>„brak uwag”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9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900" dirty="0">
              <a:solidFill>
                <a:srgbClr val="58595B"/>
              </a:solidFill>
            </a:endParaRPr>
          </a:p>
          <a:p>
            <a:pPr algn="just">
              <a:spcBef>
                <a:spcPts val="600"/>
              </a:spcBef>
              <a:buFontTx/>
              <a:buNone/>
              <a:defRPr/>
            </a:pPr>
            <a:r>
              <a:rPr lang="pl-PL" altLang="pl-PL" sz="1900" b="1" dirty="0">
                <a:latin typeface="Times New Roman" panose="02020603050405020304" pitchFamily="18" charset="0"/>
              </a:rPr>
              <a:t>IV.	UWAGI I ADNOTACJE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pl-PL" altLang="pl-PL" sz="1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**)</a:t>
            </a: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Uwagi o przypuszczalnej przyczynie różnicy pomiędzy sumą liczb z pkt.3 i 4 liczbą z pkt.1;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jeżeli różnica  nie występuje, wpisać „brak uwag”: …………………………………………………..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</a:t>
            </a:r>
            <a:r>
              <a:rPr lang="pl-PL" altLang="pl-PL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BRAK UWAG</a:t>
            </a: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900" dirty="0">
                <a:solidFill>
                  <a:srgbClr val="0070C0"/>
                </a:solidFill>
              </a:rPr>
              <a:t>Dopiero wówczas przystępujemy do dalszego wypełniania protokołu !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58595B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58595B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58595B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>
              <a:defRPr/>
            </a:pPr>
            <a:endParaRPr lang="pl-PL" sz="1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pl-PL" dirty="0">
              <a:solidFill>
                <a:srgbClr val="FF0000"/>
              </a:solidFill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7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rostokąt 3"/>
          <p:cNvSpPr>
            <a:spLocks noChangeArrowheads="1"/>
          </p:cNvSpPr>
          <p:nvPr/>
        </p:nvSpPr>
        <p:spPr bwMode="auto">
          <a:xfrm>
            <a:off x="1330582" y="439738"/>
            <a:ext cx="7200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  <a:latin typeface="Arial" panose="020B060402020202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70C0"/>
                </a:solidFill>
                <a:latin typeface="Arial" panose="020B0604020202020204" pitchFamily="34" charset="0"/>
              </a:rPr>
              <a:t>czynności przed otworzeniem urny</a:t>
            </a:r>
          </a:p>
        </p:txBody>
      </p:sp>
      <p:sp>
        <p:nvSpPr>
          <p:cNvPr id="4403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107950" y="763588"/>
            <a:ext cx="8856663" cy="58864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pl-PL" alt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6.</a:t>
            </a:r>
            <a:endParaRPr lang="pl-PL" altLang="pl-PL" sz="2000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altLang="pl-PL" sz="1800" u="sng" dirty="0">
                <a:latin typeface="Franklin Gothic Book" panose="020B0503020102020204" pitchFamily="34" charset="0"/>
              </a:rPr>
              <a:t>komisja ustala </a:t>
            </a:r>
            <a:r>
              <a:rPr lang="pl-PL" alt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liczbę wyborców głosujących przez pełnomocnika</a:t>
            </a:r>
            <a:r>
              <a:rPr lang="pl-PL" altLang="pl-PL" sz="1800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 </a:t>
            </a:r>
            <a:r>
              <a:rPr lang="pl-PL" altLang="pl-PL" sz="1600" dirty="0">
                <a:solidFill>
                  <a:srgbClr val="0070C0"/>
                </a:solidFill>
              </a:rPr>
              <a:t>- </a:t>
            </a:r>
            <a:r>
              <a:rPr lang="pl-PL" altLang="pl-PL" sz="1600" dirty="0"/>
              <a:t>na podstawie liczby podpisów w spisie wyborców, złożonych obok dopisku „pełnomocnik” w rubryce „Uwagi”.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altLang="pl-PL" sz="1600" dirty="0"/>
              <a:t>Liczbę wpisuje się w </a:t>
            </a:r>
            <a:r>
              <a:rPr lang="pl-PL" altLang="pl-PL" sz="1600" b="1" dirty="0">
                <a:solidFill>
                  <a:srgbClr val="0070C0"/>
                </a:solidFill>
              </a:rPr>
              <a:t>punkcie 5 protokołu.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l-PL" altLang="pl-PL" sz="1600" b="1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alt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7.</a:t>
            </a:r>
            <a:endParaRPr lang="pl-PL" altLang="pl-PL" sz="2000" u="sng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r>
              <a:rPr lang="pl-PL" altLang="pl-PL" sz="1800" u="sng" dirty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komisja ustala </a:t>
            </a:r>
            <a:r>
              <a:rPr lang="pl-PL" alt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liczbę wyborców głosujących na podstawie zaświadczenia o prawie do głosowania </a:t>
            </a:r>
            <a:r>
              <a:rPr lang="pl-PL" altLang="pl-PL" sz="1600" dirty="0"/>
              <a:t>- ustalenia tego dokonuje na podstawie liczby otrzymanych zaświadczeń, które komisja </a:t>
            </a:r>
            <a:r>
              <a:rPr lang="pl-PL" altLang="pl-PL" sz="1600" u="sng" dirty="0">
                <a:solidFill>
                  <a:srgbClr val="FF0000"/>
                </a:solidFill>
              </a:rPr>
              <a:t>odebrała od wyborców i dołączyła do spisu wyborców</a:t>
            </a:r>
            <a:endParaRPr lang="pl-PL" altLang="pl-PL" sz="1600" u="sng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r>
              <a:rPr lang="pl-PL" altLang="pl-PL" sz="1600" dirty="0">
                <a:solidFill>
                  <a:schemeClr val="bg1">
                    <a:lumMod val="50000"/>
                  </a:schemeClr>
                </a:solidFill>
              </a:rPr>
              <a:t>liczbę tę wpisuje się </a:t>
            </a:r>
            <a:r>
              <a:rPr lang="pl-PL" altLang="pl-PL" sz="1600" b="1" dirty="0">
                <a:solidFill>
                  <a:srgbClr val="0070C0"/>
                </a:solidFill>
              </a:rPr>
              <a:t>w punkcie 6 protokołu głosowania</a:t>
            </a:r>
            <a:r>
              <a:rPr lang="pl-PL" altLang="pl-PL" sz="1600" dirty="0">
                <a:solidFill>
                  <a:srgbClr val="0070C0"/>
                </a:solidFill>
              </a:rPr>
              <a:t>.</a:t>
            </a:r>
          </a:p>
          <a:p>
            <a:pPr marL="0" indent="0" fontAlgn="ctr">
              <a:buFont typeface="Arial" panose="020B0604020202020204" pitchFamily="34" charset="0"/>
              <a:buNone/>
            </a:pPr>
            <a:endParaRPr lang="pl-PL" altLang="pl-PL" sz="1600" dirty="0">
              <a:solidFill>
                <a:srgbClr val="0070C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endParaRPr lang="pl-PL" altLang="pl-PL" sz="1600" dirty="0">
              <a:solidFill>
                <a:srgbClr val="0070C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endParaRPr lang="pl-PL" altLang="pl-PL" sz="16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altLang="pl-PL" sz="1600" dirty="0">
              <a:solidFill>
                <a:schemeClr val="bg1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6542"/>
              </p:ext>
            </p:extLst>
          </p:nvPr>
        </p:nvGraphicFramePr>
        <p:xfrm>
          <a:off x="179387" y="4817386"/>
          <a:ext cx="8713788" cy="136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4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07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07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7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Liczba wyborców głosujących przez pełnomocnika </a:t>
                      </a:r>
                      <a:r>
                        <a:rPr lang="pl-PL" sz="1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(liczba podpisów pełnomocników głosujących w imieniu wyborców ujętych w spisie, znajdujących się obok dopisku „pełnomocnik” w rubryce spisu „Uwagi”)</a:t>
                      </a: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1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0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wyborców głosujących na podstawie zaświadczenia o prawie do 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2 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0 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987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70C0"/>
                          </a:solidFill>
                          <a:effectLst/>
                        </a:rPr>
                        <a:t>Uwaga! Suma liczb z pkt 5 i 6 musi być mniejsza lub równa liczbie z pkt 4.</a:t>
                      </a:r>
                      <a:endParaRPr lang="pl-PL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03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Prostokąt 3"/>
          <p:cNvSpPr>
            <a:spLocks noChangeArrowheads="1"/>
          </p:cNvSpPr>
          <p:nvPr/>
        </p:nvSpPr>
        <p:spPr bwMode="auto">
          <a:xfrm>
            <a:off x="1474788" y="503066"/>
            <a:ext cx="7200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  <a:latin typeface="Arial" panose="020B060402020202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70C0"/>
                </a:solidFill>
                <a:latin typeface="Arial" panose="020B0604020202020204" pitchFamily="34" charset="0"/>
              </a:rPr>
              <a:t>czynności przed otworzeniem urny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211682" y="1141914"/>
            <a:ext cx="8647611" cy="1921962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8.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liczby dotyczące głosowania korespondencyjnego </a:t>
            </a:r>
            <a:r>
              <a:rPr lang="pl-PL" sz="1400" b="1" dirty="0"/>
              <a:t>- </a:t>
            </a:r>
            <a:r>
              <a:rPr lang="pl-PL" sz="1400" dirty="0"/>
              <a:t> wpisują komisje, które w spisie wyborców mają zamieszczone adnotacje zawierające informacje o wysłaniu pakietu wyborczego do wyborcy.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rgbClr val="FF0000"/>
                </a:solidFill>
              </a:rPr>
              <a:t>pozostałe komisje w punktach 7–8e protokołu głosowania wpisują cyfrę „0”.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wymagane liczby komisja wpisuje </a:t>
            </a:r>
            <a:r>
              <a:rPr lang="pl-PL" sz="1400" b="1" dirty="0">
                <a:solidFill>
                  <a:srgbClr val="0070C0"/>
                </a:solidFill>
              </a:rPr>
              <a:t>w punktach 7 oraz 8-8e protokołu głosowania</a:t>
            </a:r>
          </a:p>
          <a:p>
            <a:pPr marL="76200" indent="0">
              <a:buNone/>
              <a:defRPr/>
            </a:pPr>
            <a:endParaRPr lang="pl-PL" sz="14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508816"/>
              </p:ext>
            </p:extLst>
          </p:nvPr>
        </p:nvGraphicFramePr>
        <p:xfrm>
          <a:off x="395288" y="3373438"/>
          <a:ext cx="8280400" cy="271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1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wyborców, którym wysłano pakiety wyborcze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07401"/>
              </p:ext>
            </p:extLst>
          </p:nvPr>
        </p:nvGraphicFramePr>
        <p:xfrm>
          <a:off x="395288" y="3644900"/>
          <a:ext cx="8280400" cy="2663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otrzymanych kopert zwrotnych w głosowaniu korespondencyjnym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nie było oświadczenia o osobistym i tajnym oddaniu głosu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8b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oświadczenie nie było podpisane przez wyborcę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8c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nie było koperty na kartę do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8d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znajdowała się niezaklejona koperta na kartę do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8e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na kartę do głosowania w głosowaniu korespondencyjnym wrzuconych do urny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2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763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Uwaga! </a:t>
                      </a:r>
                      <a:r>
                        <a:rPr lang="pl-PL" sz="12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z pkt. 8 nie może być większa od liczby z pkt. 7. Suma liczb z pkt. 8a – 8e nie może być mniejsza od liczby z pkt. 8.</a:t>
                      </a:r>
                      <a:endParaRPr lang="pl-PL" sz="1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8722"/>
      </p:ext>
    </p:extLst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Pakiet 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2369</TotalTime>
  <Words>4435</Words>
  <Application>Microsoft Office PowerPoint</Application>
  <PresentationFormat>Pokaz na ekranie (4:3)</PresentationFormat>
  <Paragraphs>853</Paragraphs>
  <Slides>38</Slides>
  <Notes>1</Notes>
  <HiddenSlides>1</HiddenSlides>
  <MMClips>0</MMClips>
  <ScaleCrop>false</ScaleCrop>
  <HeadingPairs>
    <vt:vector size="6" baseType="variant">
      <vt:variant>
        <vt:lpstr>Używane czcionki</vt:lpstr>
      </vt:variant>
      <vt:variant>
        <vt:i4>10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9" baseType="lpstr">
      <vt:lpstr>Arial</vt:lpstr>
      <vt:lpstr>Arial Black</vt:lpstr>
      <vt:lpstr>Arvo</vt:lpstr>
      <vt:lpstr>Calibri</vt:lpstr>
      <vt:lpstr>Franklin Gothic Book</vt:lpstr>
      <vt:lpstr>Neo Sans Pro</vt:lpstr>
      <vt:lpstr>Open Sans</vt:lpstr>
      <vt:lpstr>Roboto Condensed</vt:lpstr>
      <vt:lpstr>Roboto Condensed Light</vt:lpstr>
      <vt:lpstr>Times New Roman</vt:lpstr>
      <vt:lpstr>Salerio template</vt:lpstr>
      <vt:lpstr>Szkolenie członków obwodowych komisji wyborczych cz. II</vt:lpstr>
      <vt:lpstr>Prezentacja programu PowerPoint</vt:lpstr>
      <vt:lpstr>Prezentacja programu PowerPoint</vt:lpstr>
      <vt:lpstr> w pierwszej kolejności komisja dokonuje rozliczenia kart do głosowania.  Krok 1.   komisja wpisuje w punkcie 1 protokołu - liczbę otrzymanych kart do głosowania (ustaloną/przeliczoną przed rozpoczęciem głosowania tj. przed 7 rano !)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Krok 12 komisja liczy karty całe wyjęte z urny – liczbę wpisuje w punkcie 9 obu protokołów w punkcie 9a komisja - wpisuje liczbę kart wyjętych z kopert na kartę do głosowania  - komisje, w których nie było kopert na kartę do głosowania w głosowaniu korespondencyjnym ( takich będzie zdecydowana większość) wpisują cyfrę „0” w punkcie 9a protokołu głosowania.       Uwaga!         Liczba z pkt 9 pomniejszona o liczbę z pkt 9a powinna być równa liczbie z pkt 4. Dodatkowo liczba z pkt 9a nie może być  większa od liczby z pkt 8e; jeśli tak nie jest — przypuszczalną przyczynę należy opisać w pkt 16.   16.**)Uwagi o przypuszczalnej przyczynie różnicy pomiędzy liczbą z pkt. 9 pomniejszoną o liczbę    z pkt. 9a a liczbą z pkt. 4, a także o przypuszczalnej przyczynie różnicy pomiędzy liczbą z pkt. 9a a liczbą z pkt. 8e; jeżeli różnice nie występują, wpisać „brak uwag” (różnica dwóch kart)  np. 1. jedna karta została całkowicie przerwana       2. jednej karty wyborca nie wrzucił do urny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członków obwodowych komisji wyborczych</dc:title>
  <dc:creator>Wojciech Kalinowski</dc:creator>
  <cp:lastModifiedBy>Admin</cp:lastModifiedBy>
  <cp:revision>128</cp:revision>
  <dcterms:created xsi:type="dcterms:W3CDTF">2020-06-12T09:53:44Z</dcterms:created>
  <dcterms:modified xsi:type="dcterms:W3CDTF">2020-06-17T12:31:55Z</dcterms:modified>
</cp:coreProperties>
</file>